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21" r:id="rId2"/>
    <p:sldId id="432" r:id="rId3"/>
    <p:sldId id="449"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6E57C-60A4-46C5-A9BD-78B1DC1D52D3}" v="2984" dt="2023-02-23T18:06:07.667"/>
    <p1510:client id="{298FFA7E-21DF-477D-8604-D1454B308BFA}" v="239" dt="2023-02-24T22:40:16.802"/>
    <p1510:client id="{5C47A11A-EDF8-4CA3-BE35-CD5036CC2046}" v="2" dt="2023-02-23T18:10:58.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98FFA7E-21DF-477D-8604-D1454B308BFA}"/>
    <pc:docChg chg="modSld">
      <pc:chgData name="" userId="" providerId="" clId="Web-{298FFA7E-21DF-477D-8604-D1454B308BFA}" dt="2023-02-24T22:31:16.993" v="0" actId="20577"/>
      <pc:docMkLst>
        <pc:docMk/>
      </pc:docMkLst>
      <pc:sldChg chg="modSp">
        <pc:chgData name="" userId="" providerId="" clId="Web-{298FFA7E-21DF-477D-8604-D1454B308BFA}" dt="2023-02-24T22:31:16.993" v="0" actId="20577"/>
        <pc:sldMkLst>
          <pc:docMk/>
          <pc:sldMk cId="793636182" sldId="394"/>
        </pc:sldMkLst>
        <pc:spChg chg="mod">
          <ac:chgData name="" userId="" providerId="" clId="Web-{298FFA7E-21DF-477D-8604-D1454B308BFA}" dt="2023-02-24T22:31:16.993" v="0" actId="20577"/>
          <ac:spMkLst>
            <pc:docMk/>
            <pc:sldMk cId="793636182" sldId="394"/>
            <ac:spMk id="3" creationId="{87F07B02-9471-C91B-C482-B01038C95C79}"/>
          </ac:spMkLst>
        </pc:spChg>
      </pc:sldChg>
    </pc:docChg>
  </pc:docChgLst>
  <pc:docChgLst>
    <pc:chgData name="CHEN, KATHY (PGR)" userId="S::u2267086@live.warwick.ac.uk::33ad319c-faab-44e7-b730-ab3160d18fae" providerId="AD" clId="Web-{5C47A11A-EDF8-4CA3-BE35-CD5036CC2046}"/>
    <pc:docChg chg="delSld">
      <pc:chgData name="CHEN, KATHY (PGR)" userId="S::u2267086@live.warwick.ac.uk::33ad319c-faab-44e7-b730-ab3160d18fae" providerId="AD" clId="Web-{5C47A11A-EDF8-4CA3-BE35-CD5036CC2046}" dt="2023-02-23T18:10:58.569" v="1"/>
      <pc:docMkLst>
        <pc:docMk/>
      </pc:docMkLst>
      <pc:sldChg chg="del">
        <pc:chgData name="CHEN, KATHY (PGR)" userId="S::u2267086@live.warwick.ac.uk::33ad319c-faab-44e7-b730-ab3160d18fae" providerId="AD" clId="Web-{5C47A11A-EDF8-4CA3-BE35-CD5036CC2046}" dt="2023-02-23T18:10:53.069" v="0"/>
        <pc:sldMkLst>
          <pc:docMk/>
          <pc:sldMk cId="3618584411" sldId="447"/>
        </pc:sldMkLst>
      </pc:sldChg>
      <pc:sldChg chg="del">
        <pc:chgData name="CHEN, KATHY (PGR)" userId="S::u2267086@live.warwick.ac.uk::33ad319c-faab-44e7-b730-ab3160d18fae" providerId="AD" clId="Web-{5C47A11A-EDF8-4CA3-BE35-CD5036CC2046}" dt="2023-02-23T18:10:58.569" v="1"/>
        <pc:sldMkLst>
          <pc:docMk/>
          <pc:sldMk cId="3233792729" sldId="448"/>
        </pc:sldMkLst>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name="CHEN, KATHY (PGR)" userId="S::u2267086@live.warwick.ac.uk::33ad319c-faab-44e7-b730-ab3160d18fae" providerId="AD" clId="Web-{298FFA7E-21DF-477D-8604-D1454B308BFA}"/>
    <pc:docChg chg="addSld delSld modSld">
      <pc:chgData name="CHEN, KATHY (PGR)" userId="S::u2267086@live.warwick.ac.uk::33ad319c-faab-44e7-b730-ab3160d18fae" providerId="AD" clId="Web-{298FFA7E-21DF-477D-8604-D1454B308BFA}" dt="2023-02-24T22:40:16.802" v="144" actId="1076"/>
      <pc:docMkLst>
        <pc:docMk/>
      </pc:docMkLst>
      <pc:sldChg chg="modSp del">
        <pc:chgData name="CHEN, KATHY (PGR)" userId="S::u2267086@live.warwick.ac.uk::33ad319c-faab-44e7-b730-ab3160d18fae" providerId="AD" clId="Web-{298FFA7E-21DF-477D-8604-D1454B308BFA}" dt="2023-02-24T22:32:33.166" v="18"/>
        <pc:sldMkLst>
          <pc:docMk/>
          <pc:sldMk cId="793636182" sldId="394"/>
        </pc:sldMkLst>
        <pc:spChg chg="mod">
          <ac:chgData name="CHEN, KATHY (PGR)" userId="S::u2267086@live.warwick.ac.uk::33ad319c-faab-44e7-b730-ab3160d18fae" providerId="AD" clId="Web-{298FFA7E-21DF-477D-8604-D1454B308BFA}" dt="2023-02-24T22:31:31.337" v="0" actId="20577"/>
          <ac:spMkLst>
            <pc:docMk/>
            <pc:sldMk cId="793636182" sldId="394"/>
            <ac:spMk id="3" creationId="{87F07B02-9471-C91B-C482-B01038C95C79}"/>
          </ac:spMkLst>
        </pc:spChg>
      </pc:sldChg>
      <pc:sldChg chg="del">
        <pc:chgData name="CHEN, KATHY (PGR)" userId="S::u2267086@live.warwick.ac.uk::33ad319c-faab-44e7-b730-ab3160d18fae" providerId="AD" clId="Web-{298FFA7E-21DF-477D-8604-D1454B308BFA}" dt="2023-02-24T22:32:19.260" v="15"/>
        <pc:sldMkLst>
          <pc:docMk/>
          <pc:sldMk cId="732399145" sldId="395"/>
        </pc:sldMkLst>
      </pc:sldChg>
      <pc:sldChg chg="del">
        <pc:chgData name="CHEN, KATHY (PGR)" userId="S::u2267086@live.warwick.ac.uk::33ad319c-faab-44e7-b730-ab3160d18fae" providerId="AD" clId="Web-{298FFA7E-21DF-477D-8604-D1454B308BFA}" dt="2023-02-24T22:32:17.541" v="14"/>
        <pc:sldMkLst>
          <pc:docMk/>
          <pc:sldMk cId="784652870" sldId="396"/>
        </pc:sldMkLst>
      </pc:sldChg>
      <pc:sldChg chg="del">
        <pc:chgData name="CHEN, KATHY (PGR)" userId="S::u2267086@live.warwick.ac.uk::33ad319c-faab-44e7-b730-ab3160d18fae" providerId="AD" clId="Web-{298FFA7E-21DF-477D-8604-D1454B308BFA}" dt="2023-02-24T22:32:29.713" v="17"/>
        <pc:sldMkLst>
          <pc:docMk/>
          <pc:sldMk cId="159862512" sldId="417"/>
        </pc:sldMkLst>
      </pc:sldChg>
      <pc:sldChg chg="del">
        <pc:chgData name="CHEN, KATHY (PGR)" userId="S::u2267086@live.warwick.ac.uk::33ad319c-faab-44e7-b730-ab3160d18fae" providerId="AD" clId="Web-{298FFA7E-21DF-477D-8604-D1454B308BFA}" dt="2023-02-24T22:32:24.213" v="16"/>
        <pc:sldMkLst>
          <pc:docMk/>
          <pc:sldMk cId="4008534073" sldId="418"/>
        </pc:sldMkLst>
      </pc:sldChg>
      <pc:sldChg chg="del">
        <pc:chgData name="CHEN, KATHY (PGR)" userId="S::u2267086@live.warwick.ac.uk::33ad319c-faab-44e7-b730-ab3160d18fae" providerId="AD" clId="Web-{298FFA7E-21DF-477D-8604-D1454B308BFA}" dt="2023-02-24T22:32:15.603" v="13"/>
        <pc:sldMkLst>
          <pc:docMk/>
          <pc:sldMk cId="2013556066" sldId="419"/>
        </pc:sldMkLst>
      </pc:sldChg>
      <pc:sldChg chg="del">
        <pc:chgData name="CHEN, KATHY (PGR)" userId="S::u2267086@live.warwick.ac.uk::33ad319c-faab-44e7-b730-ab3160d18fae" providerId="AD" clId="Web-{298FFA7E-21DF-477D-8604-D1454B308BFA}" dt="2023-02-24T22:32:13.650" v="12"/>
        <pc:sldMkLst>
          <pc:docMk/>
          <pc:sldMk cId="2984485247" sldId="420"/>
        </pc:sldMkLst>
      </pc:sldChg>
      <pc:sldChg chg="del">
        <pc:chgData name="CHEN, KATHY (PGR)" userId="S::u2267086@live.warwick.ac.uk::33ad319c-faab-44e7-b730-ab3160d18fae" providerId="AD" clId="Web-{298FFA7E-21DF-477D-8604-D1454B308BFA}" dt="2023-02-24T22:32:11.213" v="11"/>
        <pc:sldMkLst>
          <pc:docMk/>
          <pc:sldMk cId="3511184618" sldId="421"/>
        </pc:sldMkLst>
      </pc:sldChg>
      <pc:sldChg chg="del">
        <pc:chgData name="CHEN, KATHY (PGR)" userId="S::u2267086@live.warwick.ac.uk::33ad319c-faab-44e7-b730-ab3160d18fae" providerId="AD" clId="Web-{298FFA7E-21DF-477D-8604-D1454B308BFA}" dt="2023-02-24T22:32:09.103" v="10"/>
        <pc:sldMkLst>
          <pc:docMk/>
          <pc:sldMk cId="4060234353" sldId="422"/>
        </pc:sldMkLst>
      </pc:sldChg>
      <pc:sldChg chg="del">
        <pc:chgData name="CHEN, KATHY (PGR)" userId="S::u2267086@live.warwick.ac.uk::33ad319c-faab-44e7-b730-ab3160d18fae" providerId="AD" clId="Web-{298FFA7E-21DF-477D-8604-D1454B308BFA}" dt="2023-02-24T22:32:07.009" v="9"/>
        <pc:sldMkLst>
          <pc:docMk/>
          <pc:sldMk cId="1851492217" sldId="423"/>
        </pc:sldMkLst>
      </pc:sldChg>
      <pc:sldChg chg="del">
        <pc:chgData name="CHEN, KATHY (PGR)" userId="S::u2267086@live.warwick.ac.uk::33ad319c-faab-44e7-b730-ab3160d18fae" providerId="AD" clId="Web-{298FFA7E-21DF-477D-8604-D1454B308BFA}" dt="2023-02-24T22:32:04.978" v="8"/>
        <pc:sldMkLst>
          <pc:docMk/>
          <pc:sldMk cId="2218539707" sldId="424"/>
        </pc:sldMkLst>
      </pc:sldChg>
      <pc:sldChg chg="del">
        <pc:chgData name="CHEN, KATHY (PGR)" userId="S::u2267086@live.warwick.ac.uk::33ad319c-faab-44e7-b730-ab3160d18fae" providerId="AD" clId="Web-{298FFA7E-21DF-477D-8604-D1454B308BFA}" dt="2023-02-24T22:32:03.431" v="7"/>
        <pc:sldMkLst>
          <pc:docMk/>
          <pc:sldMk cId="1483834778" sldId="425"/>
        </pc:sldMkLst>
      </pc:sldChg>
      <pc:sldChg chg="del">
        <pc:chgData name="CHEN, KATHY (PGR)" userId="S::u2267086@live.warwick.ac.uk::33ad319c-faab-44e7-b730-ab3160d18fae" providerId="AD" clId="Web-{298FFA7E-21DF-477D-8604-D1454B308BFA}" dt="2023-02-24T22:32:01.275" v="6"/>
        <pc:sldMkLst>
          <pc:docMk/>
          <pc:sldMk cId="815797694" sldId="426"/>
        </pc:sldMkLst>
      </pc:sldChg>
      <pc:sldChg chg="del">
        <pc:chgData name="CHEN, KATHY (PGR)" userId="S::u2267086@live.warwick.ac.uk::33ad319c-faab-44e7-b730-ab3160d18fae" providerId="AD" clId="Web-{298FFA7E-21DF-477D-8604-D1454B308BFA}" dt="2023-02-24T22:31:59.353" v="5"/>
        <pc:sldMkLst>
          <pc:docMk/>
          <pc:sldMk cId="1519609655" sldId="427"/>
        </pc:sldMkLst>
      </pc:sldChg>
      <pc:sldChg chg="del">
        <pc:chgData name="CHEN, KATHY (PGR)" userId="S::u2267086@live.warwick.ac.uk::33ad319c-faab-44e7-b730-ab3160d18fae" providerId="AD" clId="Web-{298FFA7E-21DF-477D-8604-D1454B308BFA}" dt="2023-02-24T22:31:56.915" v="4"/>
        <pc:sldMkLst>
          <pc:docMk/>
          <pc:sldMk cId="101384211" sldId="428"/>
        </pc:sldMkLst>
      </pc:sldChg>
      <pc:sldChg chg="del">
        <pc:chgData name="CHEN, KATHY (PGR)" userId="S::u2267086@live.warwick.ac.uk::33ad319c-faab-44e7-b730-ab3160d18fae" providerId="AD" clId="Web-{298FFA7E-21DF-477D-8604-D1454B308BFA}" dt="2023-02-24T22:31:54.759" v="3"/>
        <pc:sldMkLst>
          <pc:docMk/>
          <pc:sldMk cId="3717779244" sldId="429"/>
        </pc:sldMkLst>
      </pc:sldChg>
      <pc:sldChg chg="del">
        <pc:chgData name="CHEN, KATHY (PGR)" userId="S::u2267086@live.warwick.ac.uk::33ad319c-faab-44e7-b730-ab3160d18fae" providerId="AD" clId="Web-{298FFA7E-21DF-477D-8604-D1454B308BFA}" dt="2023-02-24T22:31:51.447" v="2"/>
        <pc:sldMkLst>
          <pc:docMk/>
          <pc:sldMk cId="3036241782" sldId="430"/>
        </pc:sldMkLst>
      </pc:sldChg>
      <pc:sldChg chg="del">
        <pc:chgData name="CHEN, KATHY (PGR)" userId="S::u2267086@live.warwick.ac.uk::33ad319c-faab-44e7-b730-ab3160d18fae" providerId="AD" clId="Web-{298FFA7E-21DF-477D-8604-D1454B308BFA}" dt="2023-02-24T22:31:47.040" v="1"/>
        <pc:sldMkLst>
          <pc:docMk/>
          <pc:sldMk cId="358459859" sldId="431"/>
        </pc:sldMkLst>
      </pc:sldChg>
      <pc:sldChg chg="modSp">
        <pc:chgData name="CHEN, KATHY (PGR)" userId="S::u2267086@live.warwick.ac.uk::33ad319c-faab-44e7-b730-ab3160d18fae" providerId="AD" clId="Web-{298FFA7E-21DF-477D-8604-D1454B308BFA}" dt="2023-02-24T22:40:16.802" v="144" actId="1076"/>
        <pc:sldMkLst>
          <pc:docMk/>
          <pc:sldMk cId="3044707406" sldId="432"/>
        </pc:sldMkLst>
        <pc:spChg chg="mod">
          <ac:chgData name="CHEN, KATHY (PGR)" userId="S::u2267086@live.warwick.ac.uk::33ad319c-faab-44e7-b730-ab3160d18fae" providerId="AD" clId="Web-{298FFA7E-21DF-477D-8604-D1454B308BFA}" dt="2023-02-24T22:39:07.691" v="97" actId="20577"/>
          <ac:spMkLst>
            <pc:docMk/>
            <pc:sldMk cId="3044707406" sldId="432"/>
            <ac:spMk id="3" creationId="{6BBFEDCC-1B51-5E8D-72D3-3AE797F1178F}"/>
          </ac:spMkLst>
        </pc:spChg>
        <pc:spChg chg="mod">
          <ac:chgData name="CHEN, KATHY (PGR)" userId="S::u2267086@live.warwick.ac.uk::33ad319c-faab-44e7-b730-ab3160d18fae" providerId="AD" clId="Web-{298FFA7E-21DF-477D-8604-D1454B308BFA}" dt="2023-02-24T22:32:36.760" v="19" actId="20577"/>
          <ac:spMkLst>
            <pc:docMk/>
            <pc:sldMk cId="3044707406" sldId="432"/>
            <ac:spMk id="7" creationId="{7EBA17EC-68BE-5A68-472A-4B0E6C21DA87}"/>
          </ac:spMkLst>
        </pc:spChg>
        <pc:spChg chg="mod">
          <ac:chgData name="CHEN, KATHY (PGR)" userId="S::u2267086@live.warwick.ac.uk::33ad319c-faab-44e7-b730-ab3160d18fae" providerId="AD" clId="Web-{298FFA7E-21DF-477D-8604-D1454B308BFA}" dt="2023-02-24T22:40:16.802" v="144" actId="1076"/>
          <ac:spMkLst>
            <pc:docMk/>
            <pc:sldMk cId="3044707406" sldId="432"/>
            <ac:spMk id="9" creationId="{F5544383-E7DE-004E-E6F9-8DAAE6F8BBB7}"/>
          </ac:spMkLst>
        </pc:spChg>
      </pc:sldChg>
      <pc:sldChg chg="modSp">
        <pc:chgData name="CHEN, KATHY (PGR)" userId="S::u2267086@live.warwick.ac.uk::33ad319c-faab-44e7-b730-ab3160d18fae" providerId="AD" clId="Web-{298FFA7E-21DF-477D-8604-D1454B308BFA}" dt="2023-02-24T22:32:41.104" v="20" actId="20577"/>
        <pc:sldMkLst>
          <pc:docMk/>
          <pc:sldMk cId="668251652" sldId="433"/>
        </pc:sldMkLst>
        <pc:spChg chg="mod">
          <ac:chgData name="CHEN, KATHY (PGR)" userId="S::u2267086@live.warwick.ac.uk::33ad319c-faab-44e7-b730-ab3160d18fae" providerId="AD" clId="Web-{298FFA7E-21DF-477D-8604-D1454B308BFA}" dt="2023-02-24T22:32:41.104" v="20" actId="20577"/>
          <ac:spMkLst>
            <pc:docMk/>
            <pc:sldMk cId="668251652" sldId="433"/>
            <ac:spMk id="7" creationId="{7EBA17EC-68BE-5A68-472A-4B0E6C21DA87}"/>
          </ac:spMkLst>
        </pc:spChg>
      </pc:sldChg>
      <pc:sldChg chg="modSp">
        <pc:chgData name="CHEN, KATHY (PGR)" userId="S::u2267086@live.warwick.ac.uk::33ad319c-faab-44e7-b730-ab3160d18fae" providerId="AD" clId="Web-{298FFA7E-21DF-477D-8604-D1454B308BFA}" dt="2023-02-24T22:32:44.276" v="21" actId="20577"/>
        <pc:sldMkLst>
          <pc:docMk/>
          <pc:sldMk cId="1473153215" sldId="434"/>
        </pc:sldMkLst>
        <pc:spChg chg="mod">
          <ac:chgData name="CHEN, KATHY (PGR)" userId="S::u2267086@live.warwick.ac.uk::33ad319c-faab-44e7-b730-ab3160d18fae" providerId="AD" clId="Web-{298FFA7E-21DF-477D-8604-D1454B308BFA}" dt="2023-02-24T22:32:44.276" v="21" actId="20577"/>
          <ac:spMkLst>
            <pc:docMk/>
            <pc:sldMk cId="1473153215" sldId="434"/>
            <ac:spMk id="7" creationId="{7EBA17EC-68BE-5A68-472A-4B0E6C21DA87}"/>
          </ac:spMkLst>
        </pc:spChg>
      </pc:sldChg>
      <pc:sldChg chg="modSp">
        <pc:chgData name="CHEN, KATHY (PGR)" userId="S::u2267086@live.warwick.ac.uk::33ad319c-faab-44e7-b730-ab3160d18fae" providerId="AD" clId="Web-{298FFA7E-21DF-477D-8604-D1454B308BFA}" dt="2023-02-24T22:32:47.307" v="22" actId="20577"/>
        <pc:sldMkLst>
          <pc:docMk/>
          <pc:sldMk cId="939915102" sldId="435"/>
        </pc:sldMkLst>
        <pc:spChg chg="mod">
          <ac:chgData name="CHEN, KATHY (PGR)" userId="S::u2267086@live.warwick.ac.uk::33ad319c-faab-44e7-b730-ab3160d18fae" providerId="AD" clId="Web-{298FFA7E-21DF-477D-8604-D1454B308BFA}" dt="2023-02-24T22:32:47.307" v="22" actId="20577"/>
          <ac:spMkLst>
            <pc:docMk/>
            <pc:sldMk cId="939915102" sldId="435"/>
            <ac:spMk id="7" creationId="{7EBA17EC-68BE-5A68-472A-4B0E6C21DA87}"/>
          </ac:spMkLst>
        </pc:spChg>
      </pc:sldChg>
      <pc:sldChg chg="modSp">
        <pc:chgData name="CHEN, KATHY (PGR)" userId="S::u2267086@live.warwick.ac.uk::33ad319c-faab-44e7-b730-ab3160d18fae" providerId="AD" clId="Web-{298FFA7E-21DF-477D-8604-D1454B308BFA}" dt="2023-02-24T22:32:51.260" v="23" actId="20577"/>
        <pc:sldMkLst>
          <pc:docMk/>
          <pc:sldMk cId="1958658494" sldId="436"/>
        </pc:sldMkLst>
        <pc:spChg chg="mod">
          <ac:chgData name="CHEN, KATHY (PGR)" userId="S::u2267086@live.warwick.ac.uk::33ad319c-faab-44e7-b730-ab3160d18fae" providerId="AD" clId="Web-{298FFA7E-21DF-477D-8604-D1454B308BFA}" dt="2023-02-24T22:32:51.260" v="23" actId="20577"/>
          <ac:spMkLst>
            <pc:docMk/>
            <pc:sldMk cId="1958658494" sldId="436"/>
            <ac:spMk id="7" creationId="{7EBA17EC-68BE-5A68-472A-4B0E6C21DA87}"/>
          </ac:spMkLst>
        </pc:spChg>
      </pc:sldChg>
      <pc:sldChg chg="modSp">
        <pc:chgData name="CHEN, KATHY (PGR)" userId="S::u2267086@live.warwick.ac.uk::33ad319c-faab-44e7-b730-ab3160d18fae" providerId="AD" clId="Web-{298FFA7E-21DF-477D-8604-D1454B308BFA}" dt="2023-02-24T22:32:53.307" v="25" actId="20577"/>
        <pc:sldMkLst>
          <pc:docMk/>
          <pc:sldMk cId="784896293" sldId="437"/>
        </pc:sldMkLst>
        <pc:spChg chg="mod">
          <ac:chgData name="CHEN, KATHY (PGR)" userId="S::u2267086@live.warwick.ac.uk::33ad319c-faab-44e7-b730-ab3160d18fae" providerId="AD" clId="Web-{298FFA7E-21DF-477D-8604-D1454B308BFA}" dt="2023-02-24T22:32:53.307" v="25" actId="20577"/>
          <ac:spMkLst>
            <pc:docMk/>
            <pc:sldMk cId="784896293" sldId="437"/>
            <ac:spMk id="7" creationId="{7EBA17EC-68BE-5A68-472A-4B0E6C21DA87}"/>
          </ac:spMkLst>
        </pc:spChg>
      </pc:sldChg>
      <pc:sldChg chg="modSp">
        <pc:chgData name="CHEN, KATHY (PGR)" userId="S::u2267086@live.warwick.ac.uk::33ad319c-faab-44e7-b730-ab3160d18fae" providerId="AD" clId="Web-{298FFA7E-21DF-477D-8604-D1454B308BFA}" dt="2023-02-24T22:32:58.761" v="26" actId="20577"/>
        <pc:sldMkLst>
          <pc:docMk/>
          <pc:sldMk cId="1132989262" sldId="438"/>
        </pc:sldMkLst>
        <pc:spChg chg="mod">
          <ac:chgData name="CHEN, KATHY (PGR)" userId="S::u2267086@live.warwick.ac.uk::33ad319c-faab-44e7-b730-ab3160d18fae" providerId="AD" clId="Web-{298FFA7E-21DF-477D-8604-D1454B308BFA}" dt="2023-02-24T22:32:58.761" v="26" actId="20577"/>
          <ac:spMkLst>
            <pc:docMk/>
            <pc:sldMk cId="1132989262" sldId="438"/>
            <ac:spMk id="7" creationId="{7EBA17EC-68BE-5A68-472A-4B0E6C21DA87}"/>
          </ac:spMkLst>
        </pc:spChg>
      </pc:sldChg>
      <pc:sldChg chg="modSp">
        <pc:chgData name="CHEN, KATHY (PGR)" userId="S::u2267086@live.warwick.ac.uk::33ad319c-faab-44e7-b730-ab3160d18fae" providerId="AD" clId="Web-{298FFA7E-21DF-477D-8604-D1454B308BFA}" dt="2023-02-24T22:33:03.526" v="27" actId="20577"/>
        <pc:sldMkLst>
          <pc:docMk/>
          <pc:sldMk cId="808743633" sldId="439"/>
        </pc:sldMkLst>
        <pc:spChg chg="mod">
          <ac:chgData name="CHEN, KATHY (PGR)" userId="S::u2267086@live.warwick.ac.uk::33ad319c-faab-44e7-b730-ab3160d18fae" providerId="AD" clId="Web-{298FFA7E-21DF-477D-8604-D1454B308BFA}" dt="2023-02-24T22:33:03.526" v="27" actId="20577"/>
          <ac:spMkLst>
            <pc:docMk/>
            <pc:sldMk cId="808743633" sldId="439"/>
            <ac:spMk id="7" creationId="{7EBA17EC-68BE-5A68-472A-4B0E6C21DA87}"/>
          </ac:spMkLst>
        </pc:spChg>
      </pc:sldChg>
      <pc:sldChg chg="modSp">
        <pc:chgData name="CHEN, KATHY (PGR)" userId="S::u2267086@live.warwick.ac.uk::33ad319c-faab-44e7-b730-ab3160d18fae" providerId="AD" clId="Web-{298FFA7E-21DF-477D-8604-D1454B308BFA}" dt="2023-02-24T22:33:06.667" v="28" actId="20577"/>
        <pc:sldMkLst>
          <pc:docMk/>
          <pc:sldMk cId="95705229" sldId="440"/>
        </pc:sldMkLst>
        <pc:spChg chg="mod">
          <ac:chgData name="CHEN, KATHY (PGR)" userId="S::u2267086@live.warwick.ac.uk::33ad319c-faab-44e7-b730-ab3160d18fae" providerId="AD" clId="Web-{298FFA7E-21DF-477D-8604-D1454B308BFA}" dt="2023-02-24T22:33:06.667" v="28" actId="20577"/>
          <ac:spMkLst>
            <pc:docMk/>
            <pc:sldMk cId="95705229" sldId="440"/>
            <ac:spMk id="7" creationId="{7EBA17EC-68BE-5A68-472A-4B0E6C21DA87}"/>
          </ac:spMkLst>
        </pc:spChg>
      </pc:sldChg>
      <pc:sldChg chg="modSp">
        <pc:chgData name="CHEN, KATHY (PGR)" userId="S::u2267086@live.warwick.ac.uk::33ad319c-faab-44e7-b730-ab3160d18fae" providerId="AD" clId="Web-{298FFA7E-21DF-477D-8604-D1454B308BFA}" dt="2023-02-24T22:33:12.245" v="29" actId="20577"/>
        <pc:sldMkLst>
          <pc:docMk/>
          <pc:sldMk cId="875510010" sldId="441"/>
        </pc:sldMkLst>
        <pc:spChg chg="mod">
          <ac:chgData name="CHEN, KATHY (PGR)" userId="S::u2267086@live.warwick.ac.uk::33ad319c-faab-44e7-b730-ab3160d18fae" providerId="AD" clId="Web-{298FFA7E-21DF-477D-8604-D1454B308BFA}" dt="2023-02-24T22:33:12.245" v="29" actId="20577"/>
          <ac:spMkLst>
            <pc:docMk/>
            <pc:sldMk cId="875510010" sldId="441"/>
            <ac:spMk id="7" creationId="{7EBA17EC-68BE-5A68-472A-4B0E6C21DA87}"/>
          </ac:spMkLst>
        </pc:spChg>
      </pc:sldChg>
      <pc:sldChg chg="modSp">
        <pc:chgData name="CHEN, KATHY (PGR)" userId="S::u2267086@live.warwick.ac.uk::33ad319c-faab-44e7-b730-ab3160d18fae" providerId="AD" clId="Web-{298FFA7E-21DF-477D-8604-D1454B308BFA}" dt="2023-02-24T22:33:14.824" v="31" actId="20577"/>
        <pc:sldMkLst>
          <pc:docMk/>
          <pc:sldMk cId="3415514596" sldId="442"/>
        </pc:sldMkLst>
        <pc:spChg chg="mod">
          <ac:chgData name="CHEN, KATHY (PGR)" userId="S::u2267086@live.warwick.ac.uk::33ad319c-faab-44e7-b730-ab3160d18fae" providerId="AD" clId="Web-{298FFA7E-21DF-477D-8604-D1454B308BFA}" dt="2023-02-24T22:33:14.824" v="31" actId="20577"/>
          <ac:spMkLst>
            <pc:docMk/>
            <pc:sldMk cId="3415514596" sldId="442"/>
            <ac:spMk id="7" creationId="{7EBA17EC-68BE-5A68-472A-4B0E6C21DA87}"/>
          </ac:spMkLst>
        </pc:spChg>
      </pc:sldChg>
      <pc:sldChg chg="modSp">
        <pc:chgData name="CHEN, KATHY (PGR)" userId="S::u2267086@live.warwick.ac.uk::33ad319c-faab-44e7-b730-ab3160d18fae" providerId="AD" clId="Web-{298FFA7E-21DF-477D-8604-D1454B308BFA}" dt="2023-02-24T22:33:18.652" v="32" actId="20577"/>
        <pc:sldMkLst>
          <pc:docMk/>
          <pc:sldMk cId="419812003" sldId="443"/>
        </pc:sldMkLst>
        <pc:spChg chg="mod">
          <ac:chgData name="CHEN, KATHY (PGR)" userId="S::u2267086@live.warwick.ac.uk::33ad319c-faab-44e7-b730-ab3160d18fae" providerId="AD" clId="Web-{298FFA7E-21DF-477D-8604-D1454B308BFA}" dt="2023-02-24T22:33:18.652" v="32" actId="20577"/>
          <ac:spMkLst>
            <pc:docMk/>
            <pc:sldMk cId="419812003" sldId="443"/>
            <ac:spMk id="7" creationId="{7EBA17EC-68BE-5A68-472A-4B0E6C21DA87}"/>
          </ac:spMkLst>
        </pc:spChg>
      </pc:sldChg>
      <pc:sldChg chg="modSp">
        <pc:chgData name="CHEN, KATHY (PGR)" userId="S::u2267086@live.warwick.ac.uk::33ad319c-faab-44e7-b730-ab3160d18fae" providerId="AD" clId="Web-{298FFA7E-21DF-477D-8604-D1454B308BFA}" dt="2023-02-24T22:33:21.589" v="34" actId="20577"/>
        <pc:sldMkLst>
          <pc:docMk/>
          <pc:sldMk cId="3134378513" sldId="444"/>
        </pc:sldMkLst>
        <pc:spChg chg="mod">
          <ac:chgData name="CHEN, KATHY (PGR)" userId="S::u2267086@live.warwick.ac.uk::33ad319c-faab-44e7-b730-ab3160d18fae" providerId="AD" clId="Web-{298FFA7E-21DF-477D-8604-D1454B308BFA}" dt="2023-02-24T22:33:21.589" v="34" actId="20577"/>
          <ac:spMkLst>
            <pc:docMk/>
            <pc:sldMk cId="3134378513" sldId="444"/>
            <ac:spMk id="7" creationId="{7EBA17EC-68BE-5A68-472A-4B0E6C21DA87}"/>
          </ac:spMkLst>
        </pc:spChg>
      </pc:sldChg>
      <pc:sldChg chg="modSp">
        <pc:chgData name="CHEN, KATHY (PGR)" userId="S::u2267086@live.warwick.ac.uk::33ad319c-faab-44e7-b730-ab3160d18fae" providerId="AD" clId="Web-{298FFA7E-21DF-477D-8604-D1454B308BFA}" dt="2023-02-24T22:33:25.168" v="35" actId="20577"/>
        <pc:sldMkLst>
          <pc:docMk/>
          <pc:sldMk cId="1869768606" sldId="445"/>
        </pc:sldMkLst>
        <pc:spChg chg="mod">
          <ac:chgData name="CHEN, KATHY (PGR)" userId="S::u2267086@live.warwick.ac.uk::33ad319c-faab-44e7-b730-ab3160d18fae" providerId="AD" clId="Web-{298FFA7E-21DF-477D-8604-D1454B308BFA}" dt="2023-02-24T22:33:25.168" v="35" actId="20577"/>
          <ac:spMkLst>
            <pc:docMk/>
            <pc:sldMk cId="1869768606" sldId="445"/>
            <ac:spMk id="7" creationId="{7EBA17EC-68BE-5A68-472A-4B0E6C21DA87}"/>
          </ac:spMkLst>
        </pc:spChg>
      </pc:sldChg>
      <pc:sldChg chg="modSp">
        <pc:chgData name="CHEN, KATHY (PGR)" userId="S::u2267086@live.warwick.ac.uk::33ad319c-faab-44e7-b730-ab3160d18fae" providerId="AD" clId="Web-{298FFA7E-21DF-477D-8604-D1454B308BFA}" dt="2023-02-24T22:33:33.449" v="41" actId="20577"/>
        <pc:sldMkLst>
          <pc:docMk/>
          <pc:sldMk cId="60204641" sldId="446"/>
        </pc:sldMkLst>
        <pc:spChg chg="mod">
          <ac:chgData name="CHEN, KATHY (PGR)" userId="S::u2267086@live.warwick.ac.uk::33ad319c-faab-44e7-b730-ab3160d18fae" providerId="AD" clId="Web-{298FFA7E-21DF-477D-8604-D1454B308BFA}" dt="2023-02-24T22:33:33.449" v="41" actId="20577"/>
          <ac:spMkLst>
            <pc:docMk/>
            <pc:sldMk cId="60204641" sldId="446"/>
            <ac:spMk id="7" creationId="{7EBA17EC-68BE-5A68-472A-4B0E6C21DA87}"/>
          </ac:spMkLst>
        </pc:spChg>
      </pc:sldChg>
      <pc:sldChg chg="modSp add replId">
        <pc:chgData name="CHEN, KATHY (PGR)" userId="S::u2267086@live.warwick.ac.uk::33ad319c-faab-44e7-b730-ab3160d18fae" providerId="AD" clId="Web-{298FFA7E-21DF-477D-8604-D1454B308BFA}" dt="2023-02-24T22:36:59.001" v="73" actId="20577"/>
        <pc:sldMkLst>
          <pc:docMk/>
          <pc:sldMk cId="208652655" sldId="447"/>
        </pc:sldMkLst>
        <pc:spChg chg="mod">
          <ac:chgData name="CHEN, KATHY (PGR)" userId="S::u2267086@live.warwick.ac.uk::33ad319c-faab-44e7-b730-ab3160d18fae" providerId="AD" clId="Web-{298FFA7E-21DF-477D-8604-D1454B308BFA}" dt="2023-02-24T22:36:33.188" v="68" actId="14100"/>
          <ac:spMkLst>
            <pc:docMk/>
            <pc:sldMk cId="208652655" sldId="447"/>
            <ac:spMk id="3" creationId="{6BBFEDCC-1B51-5E8D-72D3-3AE797F1178F}"/>
          </ac:spMkLst>
        </pc:spChg>
        <pc:spChg chg="mod">
          <ac:chgData name="CHEN, KATHY (PGR)" userId="S::u2267086@live.warwick.ac.uk::33ad319c-faab-44e7-b730-ab3160d18fae" providerId="AD" clId="Web-{298FFA7E-21DF-477D-8604-D1454B308BFA}" dt="2023-02-24T22:36:59.001" v="73" actId="20577"/>
          <ac:spMkLst>
            <pc:docMk/>
            <pc:sldMk cId="208652655" sldId="447"/>
            <ac:spMk id="9" creationId="{F5544383-E7DE-004E-E6F9-8DAAE6F8BBB7}"/>
          </ac:spMkLst>
        </pc:spChg>
      </pc:sldChg>
      <pc:sldChg chg="new del">
        <pc:chgData name="CHEN, KATHY (PGR)" userId="S::u2267086@live.warwick.ac.uk::33ad319c-faab-44e7-b730-ab3160d18fae" providerId="AD" clId="Web-{298FFA7E-21DF-477D-8604-D1454B308BFA}" dt="2023-02-24T22:35:17.889" v="43"/>
        <pc:sldMkLst>
          <pc:docMk/>
          <pc:sldMk cId="3961369900" sldId="447"/>
        </pc:sldMkLst>
      </pc:sldChg>
      <pc:sldChg chg="addSp modSp add replId">
        <pc:chgData name="CHEN, KATHY (PGR)" userId="S::u2267086@live.warwick.ac.uk::33ad319c-faab-44e7-b730-ab3160d18fae" providerId="AD" clId="Web-{298FFA7E-21DF-477D-8604-D1454B308BFA}" dt="2023-02-24T22:37:47.986" v="84" actId="20577"/>
        <pc:sldMkLst>
          <pc:docMk/>
          <pc:sldMk cId="597824687" sldId="448"/>
        </pc:sldMkLst>
        <pc:spChg chg="mod">
          <ac:chgData name="CHEN, KATHY (PGR)" userId="S::u2267086@live.warwick.ac.uk::33ad319c-faab-44e7-b730-ab3160d18fae" providerId="AD" clId="Web-{298FFA7E-21DF-477D-8604-D1454B308BFA}" dt="2023-02-24T22:37:47.986" v="84" actId="20577"/>
          <ac:spMkLst>
            <pc:docMk/>
            <pc:sldMk cId="597824687" sldId="448"/>
            <ac:spMk id="9" creationId="{F5544383-E7DE-004E-E6F9-8DAAE6F8BBB7}"/>
          </ac:spMkLst>
        </pc:spChg>
        <pc:picChg chg="add mod">
          <ac:chgData name="CHEN, KATHY (PGR)" userId="S::u2267086@live.warwick.ac.uk::33ad319c-faab-44e7-b730-ab3160d18fae" providerId="AD" clId="Web-{298FFA7E-21DF-477D-8604-D1454B308BFA}" dt="2023-02-24T22:37:45.002" v="82" actId="1076"/>
          <ac:picMkLst>
            <pc:docMk/>
            <pc:sldMk cId="597824687" sldId="448"/>
            <ac:picMk id="2" creationId="{8C741240-52E5-427D-E588-24B513E1DBDC}"/>
          </ac:picMkLst>
        </pc:picChg>
      </pc:sldChg>
      <pc:sldChg chg="add replId">
        <pc:chgData name="CHEN, KATHY (PGR)" userId="S::u2267086@live.warwick.ac.uk::33ad319c-faab-44e7-b730-ab3160d18fae" providerId="AD" clId="Web-{298FFA7E-21DF-477D-8604-D1454B308BFA}" dt="2023-02-24T22:38:47.706" v="85"/>
        <pc:sldMkLst>
          <pc:docMk/>
          <pc:sldMk cId="1853317010" sldId="4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57726"/>
            <a:ext cx="8431457" cy="5324535"/>
          </a:xfrm>
          <a:prstGeom prst="rect">
            <a:avLst/>
          </a:prstGeom>
          <a:noFill/>
        </p:spPr>
        <p:txBody>
          <a:bodyPr wrap="square" lIns="91440" tIns="45720" rIns="91440" bIns="45720" rtlCol="0" anchor="t">
            <a:spAutoFit/>
          </a:bodyPr>
          <a:lstStyle/>
          <a:p>
            <a:pPr algn="just"/>
            <a:r>
              <a:rPr lang="en-US" sz="2000" b="1">
                <a:latin typeface="Arial"/>
                <a:cs typeface="Arial"/>
              </a:rPr>
              <a:t>3. What is customer tenure?</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Research on customer tenure</a:t>
            </a:r>
            <a:endParaRPr lang="en-US" sz="2000">
              <a:latin typeface="Arial"/>
              <a:cs typeface="Arial"/>
            </a:endParaRPr>
          </a:p>
          <a:p>
            <a:pPr algn="just"/>
            <a:endParaRPr lang="en-US" sz="2000" b="1">
              <a:latin typeface="Arial"/>
              <a:cs typeface="Arial"/>
            </a:endParaRPr>
          </a:p>
          <a:p>
            <a:pPr algn="just"/>
            <a:r>
              <a:rPr lang="en-US" sz="2000">
                <a:latin typeface="Arial"/>
                <a:cs typeface="Arial"/>
              </a:rPr>
              <a:t>The work of Reichheld’s (1996), </a:t>
            </a:r>
            <a:r>
              <a:rPr lang="en-US" sz="2000" i="1">
                <a:latin typeface="Arial"/>
                <a:cs typeface="Arial"/>
              </a:rPr>
              <a:t>Loyalty Effect</a:t>
            </a:r>
            <a:r>
              <a:rPr lang="en-US" sz="2000">
                <a:latin typeface="Arial"/>
                <a:cs typeface="Arial"/>
              </a:rPr>
              <a:t>, claims that it is usually better to promote customer retention rather than customer acquisition because long-term customers:</a:t>
            </a:r>
            <a:endParaRPr lang="en-US"/>
          </a:p>
          <a:p>
            <a:pPr algn="just"/>
            <a:endParaRPr lang="en-US" sz="2000">
              <a:latin typeface="Arial"/>
              <a:cs typeface="Arial"/>
            </a:endParaRPr>
          </a:p>
          <a:p>
            <a:pPr marL="285750" indent="-285750" algn="just">
              <a:buFont typeface="Arial"/>
              <a:buChar char="•"/>
            </a:pPr>
            <a:r>
              <a:rPr lang="en-US" sz="2000">
                <a:latin typeface="Arial"/>
                <a:cs typeface="Arial"/>
              </a:rPr>
              <a:t>have no acquisition costs, unlike new customers</a:t>
            </a:r>
            <a:endParaRPr lang="en-US"/>
          </a:p>
          <a:p>
            <a:pPr marL="285750" indent="-285750" algn="just">
              <a:buFont typeface="Arial"/>
              <a:buChar char="•"/>
            </a:pPr>
            <a:r>
              <a:rPr lang="en-US" sz="2000">
                <a:latin typeface="Arial"/>
                <a:cs typeface="Arial"/>
              </a:rPr>
              <a:t>buy more</a:t>
            </a:r>
            <a:endParaRPr lang="en-US"/>
          </a:p>
          <a:p>
            <a:pPr marL="285750" indent="-285750" algn="just">
              <a:buFont typeface="Arial"/>
              <a:buChar char="•"/>
            </a:pPr>
            <a:r>
              <a:rPr lang="en-US" sz="2000">
                <a:latin typeface="Arial"/>
                <a:cs typeface="Arial"/>
              </a:rPr>
              <a:t>are more resilient to price increases</a:t>
            </a:r>
            <a:endParaRPr lang="en-US"/>
          </a:p>
          <a:p>
            <a:pPr marL="285750" indent="-285750" algn="just">
              <a:buFont typeface="Arial"/>
              <a:buChar char="•"/>
            </a:pPr>
            <a:r>
              <a:rPr lang="en-US" sz="2000">
                <a:latin typeface="Arial"/>
                <a:cs typeface="Arial"/>
              </a:rPr>
              <a:t>introduce more new customers (referrals)</a:t>
            </a:r>
            <a:endParaRPr lang="en-US"/>
          </a:p>
          <a:p>
            <a:pPr marL="285750" indent="-285750" algn="just">
              <a:buFont typeface="Arial"/>
              <a:buChar char="•"/>
            </a:pPr>
            <a:r>
              <a:rPr lang="en-US" sz="2000">
                <a:latin typeface="Arial"/>
                <a:cs typeface="Arial"/>
              </a:rPr>
              <a:t>are cheaper to handle</a:t>
            </a:r>
            <a:endParaRPr lang="en-US"/>
          </a:p>
          <a:p>
            <a:pPr marL="285750" indent="-285750" algn="just">
              <a:buFont typeface="Arial"/>
              <a:buChar char="•"/>
            </a:pPr>
            <a:r>
              <a:rPr lang="en-US" sz="2000">
                <a:latin typeface="Arial"/>
                <a:cs typeface="Arial"/>
              </a:rPr>
              <a:t>stay longer</a:t>
            </a:r>
            <a:endParaRPr lang="en-US"/>
          </a:p>
          <a:p>
            <a:pPr algn="just"/>
            <a:endParaRPr lang="en-US" sz="2000">
              <a:latin typeface="Arial"/>
              <a:cs typeface="Arial"/>
            </a:endParaRPr>
          </a:p>
          <a:p>
            <a:pPr algn="just"/>
            <a:endParaRPr lang="en-US" sz="2000" b="1"/>
          </a:p>
          <a:p>
            <a:pPr algn="just"/>
            <a:endParaRPr lang="en-US" sz="2000"/>
          </a:p>
        </p:txBody>
      </p:sp>
    </p:spTree>
    <p:extLst>
      <p:ext uri="{BB962C8B-B14F-4D97-AF65-F5344CB8AC3E}">
        <p14:creationId xmlns:p14="http://schemas.microsoft.com/office/powerpoint/2010/main" val="80874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57726"/>
            <a:ext cx="8431457" cy="1323439"/>
          </a:xfrm>
          <a:prstGeom prst="rect">
            <a:avLst/>
          </a:prstGeom>
          <a:noFill/>
        </p:spPr>
        <p:txBody>
          <a:bodyPr wrap="square" lIns="91440" tIns="45720" rIns="91440" bIns="45720" rtlCol="0" anchor="t">
            <a:spAutoFit/>
          </a:bodyPr>
          <a:lstStyle/>
          <a:p>
            <a:pPr algn="just"/>
            <a:r>
              <a:rPr lang="en-US" sz="2000" b="1">
                <a:latin typeface="Arial"/>
                <a:cs typeface="Arial"/>
              </a:rPr>
              <a:t>3. What is customer tenure?</a:t>
            </a:r>
            <a:endParaRPr lang="en-US" sz="2000">
              <a:latin typeface="Arial"/>
              <a:cs typeface="Arial"/>
            </a:endParaRPr>
          </a:p>
          <a:p>
            <a:pPr algn="just"/>
            <a:endParaRPr lang="en-US" sz="2000" b="1">
              <a:latin typeface="Arial"/>
              <a:cs typeface="Arial"/>
            </a:endParaRPr>
          </a:p>
          <a:p>
            <a:pPr algn="just"/>
            <a:endParaRPr lang="en-US" sz="2000" b="1"/>
          </a:p>
          <a:p>
            <a:pPr algn="just"/>
            <a:endParaRPr lang="en-US" sz="2000"/>
          </a:p>
        </p:txBody>
      </p:sp>
      <p:pic>
        <p:nvPicPr>
          <p:cNvPr id="2" name="Picture 7" descr="A picture containing icon&#10;&#10;Description automatically generated">
            <a:extLst>
              <a:ext uri="{FF2B5EF4-FFF2-40B4-BE49-F238E27FC236}">
                <a16:creationId xmlns:a16="http://schemas.microsoft.com/office/drawing/2014/main" id="{21E80C7F-6FB5-CB1B-0D2E-F71511F99D4A}"/>
              </a:ext>
            </a:extLst>
          </p:cNvPr>
          <p:cNvPicPr>
            <a:picLocks noChangeAspect="1"/>
          </p:cNvPicPr>
          <p:nvPr/>
        </p:nvPicPr>
        <p:blipFill>
          <a:blip r:embed="rId2"/>
          <a:stretch>
            <a:fillRect/>
          </a:stretch>
        </p:blipFill>
        <p:spPr>
          <a:xfrm>
            <a:off x="368061" y="1906138"/>
            <a:ext cx="8278481" cy="4742252"/>
          </a:xfrm>
          <a:prstGeom prst="rect">
            <a:avLst/>
          </a:prstGeom>
        </p:spPr>
      </p:pic>
    </p:spTree>
    <p:extLst>
      <p:ext uri="{BB962C8B-B14F-4D97-AF65-F5344CB8AC3E}">
        <p14:creationId xmlns:p14="http://schemas.microsoft.com/office/powerpoint/2010/main" val="9570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57726"/>
            <a:ext cx="8431457" cy="5016758"/>
          </a:xfrm>
          <a:prstGeom prst="rect">
            <a:avLst/>
          </a:prstGeom>
          <a:noFill/>
        </p:spPr>
        <p:txBody>
          <a:bodyPr wrap="square" lIns="91440" tIns="45720" rIns="91440" bIns="45720" rtlCol="0" anchor="t">
            <a:spAutoFit/>
          </a:bodyPr>
          <a:lstStyle/>
          <a:p>
            <a:pPr algn="just"/>
            <a:r>
              <a:rPr lang="en-US" sz="2000" b="1">
                <a:latin typeface="Arial"/>
                <a:cs typeface="Arial"/>
              </a:rPr>
              <a:t>4. Do long-term customers spend more?</a:t>
            </a:r>
            <a:endParaRPr lang="en-US" sz="2000">
              <a:latin typeface="Arial"/>
              <a:cs typeface="Arial"/>
            </a:endParaRPr>
          </a:p>
          <a:p>
            <a:pPr algn="just"/>
            <a:r>
              <a:rPr lang="en-US" sz="2000">
                <a:latin typeface="Arial"/>
                <a:cs typeface="Arial"/>
              </a:rPr>
              <a:t>The international study (East et al., 2006) shows that tenure has little effect on spending across a diverse set of consumer industries. </a:t>
            </a:r>
            <a:endParaRPr lang="en-US"/>
          </a:p>
          <a:p>
            <a:pPr algn="just"/>
            <a:r>
              <a:rPr lang="en-US" sz="2000">
                <a:latin typeface="Arial"/>
                <a:cs typeface="Arial"/>
              </a:rPr>
              <a:t>It has some positive effects on industries such as credit cards, mobile phone services, and outdoor clothing (denoted by the star symbol *), but in all the other contexts it does not have a significant effect.</a:t>
            </a:r>
            <a:endParaRPr lang="en-US" sz="2000"/>
          </a:p>
          <a:p>
            <a:pPr algn="just"/>
            <a:endParaRPr lang="en-US" sz="2000">
              <a:latin typeface="Arial"/>
              <a:cs typeface="Arial"/>
            </a:endParaRPr>
          </a:p>
          <a:p>
            <a:pPr algn="just"/>
            <a:r>
              <a:rPr lang="en-US" sz="2000" b="1">
                <a:latin typeface="Arial"/>
                <a:cs typeface="Arial"/>
              </a:rPr>
              <a:t>5. Are long term customers cheaper to service?</a:t>
            </a:r>
            <a:endParaRPr lang="en-US" sz="2000">
              <a:latin typeface="Arial"/>
              <a:cs typeface="Arial"/>
            </a:endParaRPr>
          </a:p>
          <a:p>
            <a:pPr algn="just"/>
            <a:r>
              <a:rPr lang="en-US" sz="2000">
                <a:latin typeface="Arial"/>
                <a:cs typeface="Arial"/>
              </a:rPr>
              <a:t>Reinartz and Kumar (2002) found the following:</a:t>
            </a:r>
            <a:endParaRPr lang="en-US">
              <a:latin typeface="Arial"/>
              <a:cs typeface="Arial"/>
            </a:endParaRPr>
          </a:p>
          <a:p>
            <a:pPr marL="285750" indent="-285750" algn="just">
              <a:buFont typeface="Arial"/>
              <a:buChar char="•"/>
            </a:pPr>
            <a:r>
              <a:rPr lang="en-US" sz="2000">
                <a:latin typeface="Arial"/>
                <a:cs typeface="Arial"/>
              </a:rPr>
              <a:t>In some industries, the long-term customers exploited support services more.</a:t>
            </a:r>
            <a:endParaRPr lang="en-US">
              <a:latin typeface="Arial"/>
              <a:cs typeface="Arial"/>
            </a:endParaRPr>
          </a:p>
          <a:p>
            <a:pPr marL="285750" indent="-285750" algn="just">
              <a:buFont typeface="Arial"/>
              <a:buChar char="•"/>
            </a:pPr>
            <a:r>
              <a:rPr lang="en-US" sz="2000">
                <a:latin typeface="Arial"/>
                <a:cs typeface="Arial"/>
              </a:rPr>
              <a:t>A member of a loyalty </a:t>
            </a:r>
            <a:r>
              <a:rPr lang="en-US" sz="2000" err="1">
                <a:latin typeface="Arial"/>
                <a:cs typeface="Arial"/>
              </a:rPr>
              <a:t>programme</a:t>
            </a:r>
            <a:r>
              <a:rPr lang="en-US" sz="2000">
                <a:latin typeface="Arial"/>
                <a:cs typeface="Arial"/>
              </a:rPr>
              <a:t> also becomes more costly with tenure with respect to service.</a:t>
            </a:r>
            <a:endParaRPr lang="en-US">
              <a:latin typeface="Arial"/>
              <a:cs typeface="Arial"/>
            </a:endParaRPr>
          </a:p>
          <a:p>
            <a:pPr algn="just"/>
            <a:r>
              <a:rPr lang="en-US" sz="2000">
                <a:latin typeface="Arial"/>
                <a:cs typeface="Arial"/>
              </a:rPr>
              <a:t>Thus, more knowledgeable customers can be either a benefit or a hazard.</a:t>
            </a:r>
            <a:endParaRPr lang="en-US">
              <a:latin typeface="Arial"/>
              <a:cs typeface="Arial"/>
            </a:endParaRPr>
          </a:p>
          <a:p>
            <a:pPr algn="just"/>
            <a:endParaRPr lang="en-US" sz="2000"/>
          </a:p>
        </p:txBody>
      </p:sp>
    </p:spTree>
    <p:extLst>
      <p:ext uri="{BB962C8B-B14F-4D97-AF65-F5344CB8AC3E}">
        <p14:creationId xmlns:p14="http://schemas.microsoft.com/office/powerpoint/2010/main" val="87551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57726"/>
            <a:ext cx="8431457" cy="5016758"/>
          </a:xfrm>
          <a:prstGeom prst="rect">
            <a:avLst/>
          </a:prstGeom>
          <a:noFill/>
        </p:spPr>
        <p:txBody>
          <a:bodyPr wrap="square" lIns="91440" tIns="45720" rIns="91440" bIns="45720" rtlCol="0" anchor="t">
            <a:spAutoFit/>
          </a:bodyPr>
          <a:lstStyle/>
          <a:p>
            <a:pPr algn="just"/>
            <a:r>
              <a:rPr lang="en-US" sz="2000" b="1">
                <a:latin typeface="Arial"/>
                <a:cs typeface="Arial"/>
              </a:rPr>
              <a:t>6. Do long-term customers recommend more?</a:t>
            </a:r>
            <a:endParaRPr lang="en-US" sz="2000">
              <a:latin typeface="Arial"/>
              <a:cs typeface="Arial"/>
            </a:endParaRPr>
          </a:p>
          <a:p>
            <a:pPr algn="just"/>
            <a:r>
              <a:rPr lang="en-US" sz="2000">
                <a:latin typeface="Arial"/>
                <a:cs typeface="Arial"/>
              </a:rPr>
              <a:t>Reichheld claimed that long-term customer recommend more, but the evidence is mixed at best. For example, East et al. (2005) found that long-term customers tend to recommend a bit less than short-term customers in retail and financial services, but a bit more in car servicing.</a:t>
            </a:r>
            <a:endParaRPr lang="en-US"/>
          </a:p>
          <a:p>
            <a:pPr algn="just"/>
            <a:endParaRPr lang="en-US" sz="2000" b="1"/>
          </a:p>
          <a:p>
            <a:pPr algn="just"/>
            <a:r>
              <a:rPr lang="en-US" sz="2000" i="1">
                <a:latin typeface="Arial"/>
                <a:cs typeface="Arial"/>
              </a:rPr>
              <a:t>Service (country)                        Customer tenure and recommendation </a:t>
            </a:r>
            <a:endParaRPr lang="en-US" i="1">
              <a:latin typeface="Arial"/>
              <a:cs typeface="Arial"/>
            </a:endParaRPr>
          </a:p>
          <a:p>
            <a:pPr algn="just"/>
            <a:r>
              <a:rPr lang="en-US" sz="2000">
                <a:latin typeface="Arial"/>
                <a:cs typeface="Arial"/>
              </a:rPr>
              <a:t>Credit card (UK)                             -.39*</a:t>
            </a:r>
            <a:endParaRPr lang="en-US">
              <a:latin typeface="Arial"/>
              <a:cs typeface="Arial"/>
            </a:endParaRPr>
          </a:p>
          <a:p>
            <a:pPr algn="just"/>
            <a:r>
              <a:rPr lang="en-US" sz="2000">
                <a:latin typeface="Arial"/>
                <a:cs typeface="Arial"/>
              </a:rPr>
              <a:t>Car insurance (UK)                        -.36*</a:t>
            </a:r>
            <a:endParaRPr lang="en-US">
              <a:latin typeface="Arial"/>
              <a:cs typeface="Arial"/>
            </a:endParaRPr>
          </a:p>
          <a:p>
            <a:pPr algn="just"/>
            <a:r>
              <a:rPr lang="en-US" sz="2000">
                <a:latin typeface="Arial"/>
                <a:cs typeface="Arial"/>
              </a:rPr>
              <a:t>Credit card (UK)                             -.28*</a:t>
            </a:r>
            <a:endParaRPr lang="en-US">
              <a:latin typeface="Arial"/>
              <a:cs typeface="Arial"/>
            </a:endParaRPr>
          </a:p>
          <a:p>
            <a:pPr algn="just"/>
            <a:r>
              <a:rPr lang="en-US" sz="2000">
                <a:latin typeface="Arial"/>
                <a:cs typeface="Arial"/>
              </a:rPr>
              <a:t>Main supermarket (UK)                  -.09*</a:t>
            </a:r>
            <a:endParaRPr lang="en-US">
              <a:latin typeface="Arial"/>
              <a:cs typeface="Arial"/>
            </a:endParaRPr>
          </a:p>
          <a:p>
            <a:pPr algn="just"/>
            <a:r>
              <a:rPr lang="en-US" sz="2000">
                <a:latin typeface="Arial"/>
                <a:cs typeface="Arial"/>
              </a:rPr>
              <a:t>Hairdresser (Mexico)                      0.12</a:t>
            </a:r>
            <a:endParaRPr lang="en-US">
              <a:latin typeface="Arial"/>
              <a:cs typeface="Arial"/>
            </a:endParaRPr>
          </a:p>
          <a:p>
            <a:pPr algn="just"/>
            <a:r>
              <a:rPr lang="en-US" sz="2000">
                <a:latin typeface="Arial"/>
                <a:cs typeface="Arial"/>
              </a:rPr>
              <a:t>Main fashion store (Mexico)           0.18* </a:t>
            </a:r>
            <a:endParaRPr lang="en-US">
              <a:latin typeface="Arial"/>
              <a:cs typeface="Arial"/>
            </a:endParaRPr>
          </a:p>
          <a:p>
            <a:pPr algn="just"/>
            <a:r>
              <a:rPr lang="en-US" sz="2000">
                <a:latin typeface="Arial"/>
                <a:cs typeface="Arial"/>
              </a:rPr>
              <a:t>Car servicing (UK)                          0.20*</a:t>
            </a:r>
            <a:endParaRPr lang="en-US">
              <a:latin typeface="Arial"/>
              <a:cs typeface="Arial"/>
            </a:endParaRPr>
          </a:p>
          <a:p>
            <a:pPr algn="just"/>
            <a:r>
              <a:rPr lang="en-US" sz="2000">
                <a:latin typeface="Arial"/>
                <a:cs typeface="Arial"/>
              </a:rPr>
              <a:t>Car servicing (Mauritius)                0.20*</a:t>
            </a:r>
            <a:endParaRPr lang="en-US">
              <a:latin typeface="Arial"/>
              <a:cs typeface="Arial"/>
            </a:endParaRPr>
          </a:p>
          <a:p>
            <a:pPr algn="just"/>
            <a:r>
              <a:rPr lang="en-US" sz="2000">
                <a:latin typeface="Arial"/>
                <a:cs typeface="Arial"/>
              </a:rPr>
              <a:t> Car servicing (UK)                        0.25*</a:t>
            </a:r>
            <a:endParaRPr lang="en-US" sz="2000" b="1">
              <a:latin typeface="Arial"/>
              <a:cs typeface="Arial"/>
            </a:endParaRPr>
          </a:p>
        </p:txBody>
      </p:sp>
    </p:spTree>
    <p:extLst>
      <p:ext uri="{BB962C8B-B14F-4D97-AF65-F5344CB8AC3E}">
        <p14:creationId xmlns:p14="http://schemas.microsoft.com/office/powerpoint/2010/main" val="341551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328330"/>
            <a:ext cx="8431457" cy="5324535"/>
          </a:xfrm>
          <a:prstGeom prst="rect">
            <a:avLst/>
          </a:prstGeom>
          <a:noFill/>
        </p:spPr>
        <p:txBody>
          <a:bodyPr wrap="square" lIns="91440" tIns="45720" rIns="91440" bIns="45720" rtlCol="0" anchor="t">
            <a:spAutoFit/>
          </a:bodyPr>
          <a:lstStyle/>
          <a:p>
            <a:pPr algn="just"/>
            <a:r>
              <a:rPr lang="en-US" sz="2000" b="1">
                <a:latin typeface="Arial"/>
                <a:cs typeface="Arial"/>
              </a:rPr>
              <a:t>7. Do long-term customers pay a price premium?</a:t>
            </a:r>
            <a:endParaRPr lang="en-US" sz="2000">
              <a:latin typeface="Arial"/>
              <a:cs typeface="Arial"/>
            </a:endParaRPr>
          </a:p>
          <a:p>
            <a:pPr algn="just"/>
            <a:r>
              <a:rPr lang="en-US" sz="2000">
                <a:latin typeface="Arial"/>
                <a:cs typeface="Arial"/>
              </a:rPr>
              <a:t>It is not clear if price insensitivity is a function of tenure due to the fact that:</a:t>
            </a:r>
            <a:endParaRPr lang="en-US"/>
          </a:p>
          <a:p>
            <a:pPr marL="285750" indent="-285750" algn="just">
              <a:buFont typeface="Arial"/>
              <a:buChar char="•"/>
            </a:pPr>
            <a:r>
              <a:rPr lang="en-US" sz="2000">
                <a:latin typeface="Arial"/>
                <a:cs typeface="Arial"/>
              </a:rPr>
              <a:t>a long-term relationship can obstruct price increases</a:t>
            </a:r>
            <a:endParaRPr lang="en-US"/>
          </a:p>
          <a:p>
            <a:pPr marL="285750" indent="-285750" algn="just">
              <a:buFont typeface="Arial"/>
              <a:buChar char="•"/>
            </a:pPr>
            <a:r>
              <a:rPr lang="en-US" sz="2000">
                <a:latin typeface="Arial"/>
                <a:cs typeface="Arial"/>
              </a:rPr>
              <a:t>long-term customers can become resentful when new customers get cheaper deals</a:t>
            </a:r>
            <a:endParaRPr lang="en-US"/>
          </a:p>
          <a:p>
            <a:pPr algn="just"/>
            <a:r>
              <a:rPr lang="en-US" sz="2000">
                <a:latin typeface="Arial"/>
                <a:cs typeface="Arial"/>
              </a:rPr>
              <a:t>Reinartz and Kumar (2002) found that long-term customers did not pay more, were more price sensitive and expected better value.</a:t>
            </a:r>
            <a:endParaRPr lang="en-US"/>
          </a:p>
          <a:p>
            <a:pPr algn="just"/>
            <a:endParaRPr lang="en-US" sz="2000" b="1">
              <a:latin typeface="Arial"/>
              <a:cs typeface="Arial"/>
            </a:endParaRPr>
          </a:p>
          <a:p>
            <a:pPr algn="just"/>
            <a:r>
              <a:rPr lang="en-US" sz="2000">
                <a:latin typeface="Arial"/>
                <a:cs typeface="Arial"/>
              </a:rPr>
              <a:t>For example, consider Cindy, who has been a truly loyal customer of a local Indian takeaway where she always buys a very spicy ‘curry with naan bread’ for £8. Recently, the takeaway has increased the price by £1 to cover the increased cost of fresh ingredients due to a dry spell in Spain that has impacted regional supply. However, Cindy feels betrayed by this price increase because she has been a customer for a long time and thinks that £9 for a curry meal is too much to pay, so she shops around and finds a new Indian takeaway at a lower price.</a:t>
            </a:r>
            <a:endParaRPr lang="en-US"/>
          </a:p>
        </p:txBody>
      </p:sp>
    </p:spTree>
    <p:extLst>
      <p:ext uri="{BB962C8B-B14F-4D97-AF65-F5344CB8AC3E}">
        <p14:creationId xmlns:p14="http://schemas.microsoft.com/office/powerpoint/2010/main" val="41981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14594"/>
            <a:ext cx="8431457" cy="2523768"/>
          </a:xfrm>
          <a:prstGeom prst="rect">
            <a:avLst/>
          </a:prstGeom>
          <a:noFill/>
        </p:spPr>
        <p:txBody>
          <a:bodyPr wrap="square" lIns="91440" tIns="45720" rIns="91440" bIns="45720" rtlCol="0" anchor="t">
            <a:spAutoFit/>
          </a:bodyPr>
          <a:lstStyle/>
          <a:p>
            <a:pPr algn="just"/>
            <a:r>
              <a:rPr lang="en-US" sz="2000" b="1">
                <a:latin typeface="Arial"/>
                <a:cs typeface="Arial"/>
              </a:rPr>
              <a:t>8. What happens to customer tenure over time?</a:t>
            </a:r>
            <a:endParaRPr lang="en-US" sz="2000">
              <a:latin typeface="Arial"/>
              <a:cs typeface="Arial"/>
            </a:endParaRPr>
          </a:p>
          <a:p>
            <a:pPr algn="just"/>
            <a:endParaRPr lang="en-US" sz="2000" b="1"/>
          </a:p>
          <a:p>
            <a:pPr algn="just"/>
            <a:r>
              <a:rPr lang="en-US" sz="2000">
                <a:latin typeface="Arial"/>
                <a:cs typeface="Arial"/>
              </a:rPr>
              <a:t>Usually, the longer the tenure of a customer, the greater the chance of a customer staying next year. This is not a linear relationship and is why marketers and brands do so much to retain their current customers.</a:t>
            </a:r>
          </a:p>
          <a:p>
            <a:pPr algn="just"/>
            <a:endParaRPr lang="en-US"/>
          </a:p>
          <a:p>
            <a:pPr algn="just"/>
            <a:endParaRPr lang="en-US" sz="2000" b="1"/>
          </a:p>
          <a:p>
            <a:pPr algn="just"/>
            <a:endParaRPr lang="en-US" sz="2000" b="1"/>
          </a:p>
        </p:txBody>
      </p:sp>
      <p:pic>
        <p:nvPicPr>
          <p:cNvPr id="2" name="Picture 5" descr="Chart, line chart&#10;&#10;Description automatically generated">
            <a:extLst>
              <a:ext uri="{FF2B5EF4-FFF2-40B4-BE49-F238E27FC236}">
                <a16:creationId xmlns:a16="http://schemas.microsoft.com/office/drawing/2014/main" id="{D983BDCE-5BC1-883F-6ECB-4476E4636852}"/>
              </a:ext>
            </a:extLst>
          </p:cNvPr>
          <p:cNvPicPr>
            <a:picLocks noChangeAspect="1"/>
          </p:cNvPicPr>
          <p:nvPr/>
        </p:nvPicPr>
        <p:blipFill>
          <a:blip r:embed="rId2"/>
          <a:stretch>
            <a:fillRect/>
          </a:stretch>
        </p:blipFill>
        <p:spPr>
          <a:xfrm>
            <a:off x="1331343" y="2908745"/>
            <a:ext cx="5978105" cy="3800966"/>
          </a:xfrm>
          <a:prstGeom prst="rect">
            <a:avLst/>
          </a:prstGeom>
        </p:spPr>
      </p:pic>
    </p:spTree>
    <p:extLst>
      <p:ext uri="{BB962C8B-B14F-4D97-AF65-F5344CB8AC3E}">
        <p14:creationId xmlns:p14="http://schemas.microsoft.com/office/powerpoint/2010/main" val="313437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14594"/>
            <a:ext cx="8431457" cy="2523768"/>
          </a:xfrm>
          <a:prstGeom prst="rect">
            <a:avLst/>
          </a:prstGeom>
          <a:noFill/>
        </p:spPr>
        <p:txBody>
          <a:bodyPr wrap="square" lIns="91440" tIns="45720" rIns="91440" bIns="45720" rtlCol="0" anchor="t">
            <a:spAutoFit/>
          </a:bodyPr>
          <a:lstStyle/>
          <a:p>
            <a:pPr algn="just"/>
            <a:r>
              <a:rPr lang="en-US" sz="2000" b="1">
                <a:latin typeface="Arial"/>
                <a:cs typeface="Arial"/>
              </a:rPr>
              <a:t>8. What happens to customer tenure over time?</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This question will be discussed in the seminar: </a:t>
            </a:r>
            <a:endParaRPr lang="en-US" sz="2000">
              <a:latin typeface="Arial"/>
              <a:cs typeface="Arial"/>
            </a:endParaRPr>
          </a:p>
          <a:p>
            <a:pPr algn="just"/>
            <a:r>
              <a:rPr lang="en-US" sz="2000">
                <a:latin typeface="Arial"/>
                <a:cs typeface="Arial"/>
              </a:rPr>
              <a:t>Why is this trend graph important?</a:t>
            </a:r>
          </a:p>
          <a:p>
            <a:pPr algn="just"/>
            <a:endParaRPr lang="en-US" sz="2000" b="1">
              <a:latin typeface="Arial"/>
              <a:cs typeface="Arial"/>
            </a:endParaRPr>
          </a:p>
          <a:p>
            <a:pPr algn="just"/>
            <a:endParaRPr lang="en-US"/>
          </a:p>
          <a:p>
            <a:pPr algn="just"/>
            <a:endParaRPr lang="en-US" sz="2000" b="1"/>
          </a:p>
          <a:p>
            <a:pPr algn="just"/>
            <a:endParaRPr lang="en-US" sz="2000" b="1"/>
          </a:p>
        </p:txBody>
      </p:sp>
      <p:pic>
        <p:nvPicPr>
          <p:cNvPr id="2" name="Picture 5" descr="Chart, line chart&#10;&#10;Description automatically generated">
            <a:extLst>
              <a:ext uri="{FF2B5EF4-FFF2-40B4-BE49-F238E27FC236}">
                <a16:creationId xmlns:a16="http://schemas.microsoft.com/office/drawing/2014/main" id="{D983BDCE-5BC1-883F-6ECB-4476E4636852}"/>
              </a:ext>
            </a:extLst>
          </p:cNvPr>
          <p:cNvPicPr>
            <a:picLocks noChangeAspect="1"/>
          </p:cNvPicPr>
          <p:nvPr/>
        </p:nvPicPr>
        <p:blipFill>
          <a:blip r:embed="rId2"/>
          <a:stretch>
            <a:fillRect/>
          </a:stretch>
        </p:blipFill>
        <p:spPr>
          <a:xfrm>
            <a:off x="1345720" y="2678707"/>
            <a:ext cx="5978105" cy="3800966"/>
          </a:xfrm>
          <a:prstGeom prst="rect">
            <a:avLst/>
          </a:prstGeom>
        </p:spPr>
      </p:pic>
    </p:spTree>
    <p:extLst>
      <p:ext uri="{BB962C8B-B14F-4D97-AF65-F5344CB8AC3E}">
        <p14:creationId xmlns:p14="http://schemas.microsoft.com/office/powerpoint/2010/main" val="186976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14594"/>
            <a:ext cx="8431457" cy="4401205"/>
          </a:xfrm>
          <a:prstGeom prst="rect">
            <a:avLst/>
          </a:prstGeom>
          <a:noFill/>
        </p:spPr>
        <p:txBody>
          <a:bodyPr wrap="square" lIns="91440" tIns="45720" rIns="91440" bIns="45720" rtlCol="0" anchor="t">
            <a:spAutoFit/>
          </a:bodyPr>
          <a:lstStyle/>
          <a:p>
            <a:pPr algn="just"/>
            <a:r>
              <a:rPr lang="en-US" sz="2000" b="1">
                <a:latin typeface="Arial"/>
                <a:cs typeface="Arial"/>
              </a:rPr>
              <a:t>8. What happens to customer tenure over time?</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What can we conclude about customer tenure?</a:t>
            </a:r>
            <a:endParaRPr lang="en-US" sz="2000">
              <a:latin typeface="Arial"/>
              <a:cs typeface="Arial"/>
            </a:endParaRPr>
          </a:p>
          <a:p>
            <a:pPr algn="just"/>
            <a:endParaRPr lang="en-US" sz="2000">
              <a:latin typeface="Arial"/>
              <a:cs typeface="Arial"/>
            </a:endParaRPr>
          </a:p>
          <a:p>
            <a:pPr algn="just"/>
            <a:r>
              <a:rPr lang="en-US" sz="2000">
                <a:latin typeface="Arial"/>
                <a:cs typeface="Arial"/>
              </a:rPr>
              <a:t>In sum, Reichheld’s (1996) propositions are not well supported. In specific industries, some propositions hold that long-term customers recommend more. For example, this is the case of the car industry, where long-term customers are more likely to recommend buying a new car. But we may have underestimated the opportunities offered by customer acquisition interest in the value of customers acquired in different ways. Current research finds that referral-acquired customers are better than advertising-acquired customers.</a:t>
            </a:r>
            <a:endParaRPr lang="en-US"/>
          </a:p>
          <a:p>
            <a:pPr algn="just"/>
            <a:endParaRPr lang="en-US" sz="2000" b="1"/>
          </a:p>
          <a:p>
            <a:pPr algn="just"/>
            <a:endParaRPr lang="en-US" sz="2000" b="1"/>
          </a:p>
        </p:txBody>
      </p:sp>
    </p:spTree>
    <p:extLst>
      <p:ext uri="{BB962C8B-B14F-4D97-AF65-F5344CB8AC3E}">
        <p14:creationId xmlns:p14="http://schemas.microsoft.com/office/powerpoint/2010/main" val="6020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720070" cy="461665"/>
          </a:xfrm>
          <a:prstGeom prst="rect">
            <a:avLst/>
          </a:prstGeom>
          <a:noFill/>
        </p:spPr>
        <p:txBody>
          <a:bodyPr wrap="square" lIns="91440" tIns="45720" rIns="91440" bIns="45720" rtlCol="0" anchor="t">
            <a:spAutoFit/>
          </a:bodyPr>
          <a:lstStyle/>
          <a:p>
            <a:r>
              <a:rPr lang="en-US" sz="2400" b="1" dirty="0">
                <a:latin typeface="Arial"/>
                <a:cs typeface="Arial"/>
              </a:rPr>
              <a:t>1.5  Purchasing models: the level of purchase involvement</a:t>
            </a:r>
            <a:endParaRPr lang="en-US" sz="24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00217"/>
            <a:ext cx="8431457" cy="4708981"/>
          </a:xfrm>
          <a:prstGeom prst="rect">
            <a:avLst/>
          </a:prstGeom>
          <a:noFill/>
        </p:spPr>
        <p:txBody>
          <a:bodyPr wrap="square" lIns="91440" tIns="45720" rIns="91440" bIns="45720" rtlCol="0" anchor="t">
            <a:spAutoFit/>
          </a:bodyPr>
          <a:lstStyle/>
          <a:p>
            <a:pPr algn="just"/>
            <a:r>
              <a:rPr lang="en-US" sz="2000" dirty="0">
                <a:latin typeface="Arial"/>
                <a:cs typeface="Arial"/>
              </a:rPr>
              <a:t>Most purchases are routine, habitual and controlled by the consumers’ environment. However, purchases that are more novel, important, risky and relevant to the individual get more conscious thought. Let's explore how different types of purchases are distinguished by the level of purchase involvement.</a:t>
            </a:r>
            <a:br>
              <a:rPr lang="en-US" sz="2000" dirty="0">
                <a:latin typeface="Arial"/>
                <a:cs typeface="Arial"/>
              </a:rPr>
            </a:br>
            <a:endParaRPr lang="en-US" sz="2000" dirty="0">
              <a:latin typeface="Arial"/>
              <a:cs typeface="Arial"/>
            </a:endParaRPr>
          </a:p>
          <a:p>
            <a:pPr algn="just"/>
            <a:r>
              <a:rPr lang="en-US" sz="2000" dirty="0">
                <a:latin typeface="Arial"/>
                <a:cs typeface="Arial"/>
              </a:rPr>
              <a:t>Some textbooks still tend to emphasize rational decision-making and consumer freedom by only teaching the five-step cognitive model for purchase decisions. Well-thought-out decisions are important but rare and often only relevant to new product adoption and brand switching. However, most purchases are routine, habitual and controlled by the consumer’s environment. These two types of purchases are distinguished by the level of </a:t>
            </a:r>
            <a:r>
              <a:rPr lang="en-US" sz="2000" b="1" dirty="0">
                <a:latin typeface="Arial"/>
                <a:cs typeface="Arial"/>
              </a:rPr>
              <a:t>purchase</a:t>
            </a:r>
            <a:r>
              <a:rPr lang="en-US" sz="2000" dirty="0">
                <a:latin typeface="Arial"/>
                <a:cs typeface="Arial"/>
              </a:rPr>
              <a:t> </a:t>
            </a:r>
            <a:r>
              <a:rPr lang="en-US" sz="2000" b="1" dirty="0">
                <a:latin typeface="Arial"/>
                <a:cs typeface="Arial"/>
              </a:rPr>
              <a:t>involvement.</a:t>
            </a:r>
            <a:endParaRPr lang="en-US" b="1" dirty="0"/>
          </a:p>
          <a:p>
            <a:pPr algn="just"/>
            <a:endParaRPr lang="en-US" sz="2000" b="1"/>
          </a:p>
          <a:p>
            <a:pPr algn="just"/>
            <a:endParaRPr lang="en-US" sz="2000" b="1"/>
          </a:p>
        </p:txBody>
      </p:sp>
    </p:spTree>
    <p:extLst>
      <p:ext uri="{BB962C8B-B14F-4D97-AF65-F5344CB8AC3E}">
        <p14:creationId xmlns:p14="http://schemas.microsoft.com/office/powerpoint/2010/main" val="20865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720070" cy="461665"/>
          </a:xfrm>
          <a:prstGeom prst="rect">
            <a:avLst/>
          </a:prstGeom>
          <a:noFill/>
        </p:spPr>
        <p:txBody>
          <a:bodyPr wrap="square" lIns="91440" tIns="45720" rIns="91440" bIns="45720" rtlCol="0" anchor="t">
            <a:spAutoFit/>
          </a:bodyPr>
          <a:lstStyle/>
          <a:p>
            <a:r>
              <a:rPr lang="en-US" sz="2400" b="1" dirty="0">
                <a:latin typeface="Arial"/>
                <a:cs typeface="Arial"/>
              </a:rPr>
              <a:t>1.5  Purchasing models: the level of purchase involvement</a:t>
            </a:r>
            <a:endParaRPr lang="en-US" sz="2400"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00217"/>
            <a:ext cx="8431457" cy="3170099"/>
          </a:xfrm>
          <a:prstGeom prst="rect">
            <a:avLst/>
          </a:prstGeom>
          <a:noFill/>
        </p:spPr>
        <p:txBody>
          <a:bodyPr wrap="square" lIns="91440" tIns="45720" rIns="91440" bIns="45720" rtlCol="0" anchor="t">
            <a:spAutoFit/>
          </a:bodyPr>
          <a:lstStyle/>
          <a:p>
            <a:pPr algn="just"/>
            <a:r>
              <a:rPr lang="en-US" sz="2000" b="1" dirty="0">
                <a:latin typeface="Arial"/>
                <a:cs typeface="Arial"/>
              </a:rPr>
              <a:t>Purchases that are more novel, important, risky and personally relevant get more conscious thought.</a:t>
            </a:r>
          </a:p>
          <a:p>
            <a:pPr algn="just"/>
            <a:endParaRPr lang="en-US" sz="2000" b="1" dirty="0">
              <a:latin typeface="Arial"/>
              <a:cs typeface="Arial"/>
            </a:endParaRPr>
          </a:p>
          <a:p>
            <a:pPr algn="just"/>
            <a:r>
              <a:rPr lang="en-US" sz="2000" dirty="0">
                <a:latin typeface="Arial"/>
                <a:cs typeface="Arial"/>
              </a:rPr>
              <a:t>Now, other than the cognitive resources used in the different purchasing models, we have another factor to add: the level of purchase involvement. This is the main driver of why we don’t always rationally decide or consider our purchase decisions.</a:t>
            </a:r>
          </a:p>
          <a:p>
            <a:pPr algn="just"/>
            <a:endParaRPr lang="en-US" sz="2000" dirty="0"/>
          </a:p>
          <a:p>
            <a:pPr algn="just"/>
            <a:endParaRPr lang="en-US" sz="2000" b="1"/>
          </a:p>
          <a:p>
            <a:pPr algn="just"/>
            <a:endParaRPr lang="en-US" sz="2000" b="1"/>
          </a:p>
        </p:txBody>
      </p:sp>
      <p:pic>
        <p:nvPicPr>
          <p:cNvPr id="2" name="Picture 5" descr="A picture containing text, electronics, display, screenshot&#10;&#10;Description automatically generated">
            <a:extLst>
              <a:ext uri="{FF2B5EF4-FFF2-40B4-BE49-F238E27FC236}">
                <a16:creationId xmlns:a16="http://schemas.microsoft.com/office/drawing/2014/main" id="{8C741240-52E5-427D-E588-24B513E1DBDC}"/>
              </a:ext>
            </a:extLst>
          </p:cNvPr>
          <p:cNvPicPr>
            <a:picLocks noChangeAspect="1"/>
          </p:cNvPicPr>
          <p:nvPr/>
        </p:nvPicPr>
        <p:blipFill>
          <a:blip r:embed="rId2"/>
          <a:stretch>
            <a:fillRect/>
          </a:stretch>
        </p:blipFill>
        <p:spPr>
          <a:xfrm>
            <a:off x="439947" y="3879548"/>
            <a:ext cx="8436634" cy="1816224"/>
          </a:xfrm>
          <a:prstGeom prst="rect">
            <a:avLst/>
          </a:prstGeom>
        </p:spPr>
      </p:pic>
    </p:spTree>
    <p:extLst>
      <p:ext uri="{BB962C8B-B14F-4D97-AF65-F5344CB8AC3E}">
        <p14:creationId xmlns:p14="http://schemas.microsoft.com/office/powerpoint/2010/main" val="59782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461665"/>
          </a:xfrm>
          <a:prstGeom prst="rect">
            <a:avLst/>
          </a:prstGeom>
          <a:noFill/>
        </p:spPr>
        <p:txBody>
          <a:bodyPr wrap="square" lIns="91440" tIns="45720" rIns="91440" bIns="45720" rtlCol="0" anchor="t">
            <a:spAutoFit/>
          </a:bodyPr>
          <a:lstStyle/>
          <a:p>
            <a:endParaRPr lang="en-US" sz="2400" b="1" dirty="0">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266382" y="1443348"/>
            <a:ext cx="8603986" cy="3847207"/>
          </a:xfrm>
          <a:prstGeom prst="rect">
            <a:avLst/>
          </a:prstGeom>
          <a:noFill/>
        </p:spPr>
        <p:txBody>
          <a:bodyPr wrap="square" lIns="91440" tIns="45720" rIns="91440" bIns="45720" rtlCol="0" anchor="t">
            <a:spAutoFit/>
          </a:bodyPr>
          <a:lstStyle/>
          <a:p>
            <a:pPr algn="just"/>
            <a:endParaRPr lang="en-US" sz="2400" b="1" dirty="0"/>
          </a:p>
          <a:p>
            <a:pPr algn="just"/>
            <a:r>
              <a:rPr lang="en-US" sz="2400" b="1" dirty="0">
                <a:latin typeface="Arial"/>
                <a:cs typeface="Arial"/>
              </a:rPr>
              <a:t>Content covered in this week: </a:t>
            </a:r>
          </a:p>
          <a:p>
            <a:pPr algn="just"/>
            <a:endParaRPr lang="en-US" sz="2400" b="1" dirty="0"/>
          </a:p>
          <a:p>
            <a:pPr algn="just"/>
            <a:r>
              <a:rPr lang="en-US" sz="2400" b="1" dirty="0">
                <a:latin typeface="Arial"/>
                <a:cs typeface="Arial"/>
              </a:rPr>
              <a:t>1.4 Models of purchase: The habit model</a:t>
            </a:r>
          </a:p>
          <a:p>
            <a:pPr algn="just"/>
            <a:endParaRPr lang="en-US" sz="2400" b="1" dirty="0"/>
          </a:p>
          <a:p>
            <a:pPr algn="just"/>
            <a:r>
              <a:rPr lang="en-US" sz="2400" b="1" dirty="0">
                <a:latin typeface="Arial"/>
                <a:cs typeface="Arial"/>
              </a:rPr>
              <a:t>1.5 Purchasing models: the level of purchase involvement</a:t>
            </a:r>
            <a:endParaRPr lang="en-US" sz="2400" dirty="0">
              <a:latin typeface="Arial"/>
              <a:cs typeface="Arial"/>
            </a:endParaRPr>
          </a:p>
          <a:p>
            <a:pPr algn="just"/>
            <a:endParaRPr lang="en-US" sz="2000" b="1" dirty="0"/>
          </a:p>
          <a:p>
            <a:pPr algn="just"/>
            <a:endParaRPr lang="en-US" sz="2000" b="1"/>
          </a:p>
          <a:p>
            <a:pPr algn="just"/>
            <a:endParaRPr lang="en-US" sz="2000">
              <a:latin typeface="Arial"/>
              <a:cs typeface="Arial"/>
            </a:endParaRPr>
          </a:p>
          <a:p>
            <a:pPr algn="just"/>
            <a:endParaRPr lang="en-US" sz="2000">
              <a:latin typeface="Arial"/>
              <a:cs typeface="Arial"/>
            </a:endParaRPr>
          </a:p>
          <a:p>
            <a:pPr algn="just"/>
            <a:r>
              <a:rPr lang="en-US" sz="2000" b="1" dirty="0">
                <a:latin typeface="Arial"/>
                <a:cs typeface="Arial"/>
              </a:rPr>
              <a:t>     </a:t>
            </a:r>
            <a:endParaRPr lang="en-US" sz="2000" dirty="0">
              <a:latin typeface="Arial"/>
              <a:cs typeface="Arial"/>
            </a:endParaRPr>
          </a:p>
        </p:txBody>
      </p:sp>
    </p:spTree>
    <p:extLst>
      <p:ext uri="{BB962C8B-B14F-4D97-AF65-F5344CB8AC3E}">
        <p14:creationId xmlns:p14="http://schemas.microsoft.com/office/powerpoint/2010/main" val="304470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424533" y="1414593"/>
            <a:ext cx="8028892" cy="6555641"/>
          </a:xfrm>
          <a:prstGeom prst="rect">
            <a:avLst/>
          </a:prstGeom>
          <a:noFill/>
        </p:spPr>
        <p:txBody>
          <a:bodyPr wrap="square" lIns="91440" tIns="45720" rIns="91440" bIns="45720" rtlCol="0" anchor="t">
            <a:spAutoFit/>
          </a:bodyPr>
          <a:lstStyle/>
          <a:p>
            <a:pPr algn="just"/>
            <a:r>
              <a:rPr lang="en-US" sz="2000" b="1">
                <a:latin typeface="Arial"/>
                <a:cs typeface="Arial"/>
              </a:rPr>
              <a:t>1. The habitual purchase model</a:t>
            </a:r>
            <a:endParaRPr lang="en-US" sz="2000">
              <a:latin typeface="Arial"/>
              <a:cs typeface="Arial"/>
            </a:endParaRPr>
          </a:p>
          <a:p>
            <a:pPr algn="just"/>
            <a:endParaRPr lang="en-US" sz="2000" b="1">
              <a:latin typeface="Arial"/>
              <a:cs typeface="Arial"/>
            </a:endParaRPr>
          </a:p>
          <a:p>
            <a:pPr algn="just"/>
            <a:r>
              <a:rPr lang="en-US" sz="2000">
                <a:latin typeface="Arial"/>
                <a:cs typeface="Arial"/>
              </a:rPr>
              <a:t>Much consumption is repetitive and habitual, requiring little cognitive thought or resources. People have a habit when they produce the same behavior on encountering a particular stimulus (</a:t>
            </a:r>
            <a:r>
              <a:rPr lang="en-US" sz="2000" err="1">
                <a:latin typeface="Arial"/>
                <a:cs typeface="Arial"/>
              </a:rPr>
              <a:t>eg</a:t>
            </a:r>
            <a:r>
              <a:rPr lang="en-US" sz="2000">
                <a:latin typeface="Arial"/>
                <a:cs typeface="Arial"/>
              </a:rPr>
              <a:t> </a:t>
            </a:r>
            <a:r>
              <a:rPr lang="en-US" sz="2000" err="1">
                <a:latin typeface="Arial"/>
                <a:cs typeface="Arial"/>
              </a:rPr>
              <a:t>colour</a:t>
            </a:r>
            <a:r>
              <a:rPr lang="en-US" sz="2000">
                <a:latin typeface="Arial"/>
                <a:cs typeface="Arial"/>
              </a:rPr>
              <a:t>, size and shape of the pack).</a:t>
            </a:r>
            <a:endParaRPr lang="en-US"/>
          </a:p>
          <a:p>
            <a:pPr algn="just"/>
            <a:r>
              <a:rPr lang="en-US" sz="2000">
                <a:latin typeface="Arial"/>
                <a:cs typeface="Arial"/>
              </a:rPr>
              <a:t>The habitual purchasing model is </a:t>
            </a:r>
            <a:r>
              <a:rPr lang="en-US" sz="2000" err="1">
                <a:latin typeface="Arial"/>
                <a:cs typeface="Arial"/>
              </a:rPr>
              <a:t>characterised</a:t>
            </a:r>
            <a:r>
              <a:rPr lang="en-US" sz="2000">
                <a:latin typeface="Arial"/>
                <a:cs typeface="Arial"/>
              </a:rPr>
              <a:t> by the following:</a:t>
            </a:r>
            <a:endParaRPr lang="en-US"/>
          </a:p>
          <a:p>
            <a:pPr marL="285750" indent="-285750" algn="just">
              <a:buFont typeface="Arial"/>
              <a:buChar char="•"/>
            </a:pPr>
            <a:r>
              <a:rPr lang="en-US" sz="2000">
                <a:latin typeface="Arial"/>
                <a:cs typeface="Arial"/>
              </a:rPr>
              <a:t>The </a:t>
            </a:r>
            <a:r>
              <a:rPr lang="en-US" sz="2000" b="1">
                <a:latin typeface="Arial"/>
                <a:cs typeface="Arial"/>
              </a:rPr>
              <a:t>response is automatic</a:t>
            </a:r>
            <a:r>
              <a:rPr lang="en-US" sz="2000">
                <a:latin typeface="Arial"/>
                <a:cs typeface="Arial"/>
              </a:rPr>
              <a:t> – no conscious thought (or cognitive resource) is required.</a:t>
            </a:r>
          </a:p>
          <a:p>
            <a:pPr marL="285750" indent="-285750" algn="just">
              <a:buFont typeface="Arial"/>
              <a:buChar char="•"/>
            </a:pPr>
            <a:r>
              <a:rPr lang="en-US" sz="2000">
                <a:latin typeface="Arial"/>
                <a:cs typeface="Arial"/>
              </a:rPr>
              <a:t>Past experiences in other similar situations might become habitual. This is known as </a:t>
            </a:r>
            <a:r>
              <a:rPr lang="en-US" sz="2000" b="1">
                <a:latin typeface="Arial"/>
                <a:cs typeface="Arial"/>
              </a:rPr>
              <a:t>habit repertoire </a:t>
            </a:r>
            <a:r>
              <a:rPr lang="en-US" sz="2000">
                <a:latin typeface="Arial"/>
                <a:cs typeface="Arial"/>
              </a:rPr>
              <a:t>and can be called upon even when making a complex decision.</a:t>
            </a:r>
            <a:endParaRPr lang="en-US"/>
          </a:p>
          <a:p>
            <a:pPr marL="285750" indent="-285750" algn="just">
              <a:buFont typeface="Arial"/>
              <a:buChar char="•"/>
            </a:pPr>
            <a:r>
              <a:rPr lang="en-US" sz="2000">
                <a:latin typeface="Arial"/>
                <a:cs typeface="Arial"/>
              </a:rPr>
              <a:t>Although there is no conscious planning before the action, people might </a:t>
            </a:r>
            <a:r>
              <a:rPr lang="en-US" sz="2000" b="1">
                <a:latin typeface="Arial"/>
                <a:cs typeface="Arial"/>
              </a:rPr>
              <a:t>reflect on actions after the purchase.</a:t>
            </a:r>
            <a:endParaRPr lang="en-US"/>
          </a:p>
          <a:p>
            <a:pPr marL="285750" indent="-285750" algn="just">
              <a:buFont typeface="Arial"/>
              <a:buChar char="•"/>
            </a:pPr>
            <a:r>
              <a:rPr lang="en-US" sz="2000">
                <a:latin typeface="Arial"/>
                <a:cs typeface="Arial"/>
              </a:rPr>
              <a:t>Habitual purchase </a:t>
            </a:r>
            <a:r>
              <a:rPr lang="en-US" sz="2000" b="1">
                <a:latin typeface="Arial"/>
                <a:cs typeface="Arial"/>
              </a:rPr>
              <a:t>is frequently satisfactory</a:t>
            </a:r>
            <a:r>
              <a:rPr lang="en-US" sz="2000">
                <a:latin typeface="Arial"/>
                <a:cs typeface="Arial"/>
              </a:rPr>
              <a:t> as it delivers expected results.</a:t>
            </a:r>
            <a:endParaRPr lang="en-US"/>
          </a:p>
          <a:p>
            <a:pPr algn="just"/>
            <a:endParaRPr lang="en-US" sz="2000" b="1">
              <a:latin typeface="Arial"/>
              <a:cs typeface="Arial"/>
            </a:endParaRPr>
          </a:p>
          <a:p>
            <a:pPr algn="just"/>
            <a:endParaRPr lang="en-US" sz="2000" b="1"/>
          </a:p>
          <a:p>
            <a:pPr algn="just"/>
            <a:endParaRPr lang="en-US" sz="2000">
              <a:latin typeface="Arial"/>
              <a:cs typeface="Arial"/>
            </a:endParaRPr>
          </a:p>
          <a:p>
            <a:pPr algn="just"/>
            <a:endParaRPr lang="en-US" sz="2000">
              <a:latin typeface="Arial"/>
              <a:cs typeface="Arial"/>
            </a:endParaRPr>
          </a:p>
          <a:p>
            <a:pPr algn="just"/>
            <a:r>
              <a:rPr lang="en-US" sz="2000" b="1">
                <a:latin typeface="Arial"/>
                <a:cs typeface="Arial"/>
              </a:rPr>
              <a:t>     </a:t>
            </a:r>
            <a:endParaRPr lang="en-US" sz="2000">
              <a:latin typeface="Arial"/>
              <a:cs typeface="Arial"/>
            </a:endParaRPr>
          </a:p>
        </p:txBody>
      </p:sp>
    </p:spTree>
    <p:extLst>
      <p:ext uri="{BB962C8B-B14F-4D97-AF65-F5344CB8AC3E}">
        <p14:creationId xmlns:p14="http://schemas.microsoft.com/office/powerpoint/2010/main" val="185331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66417" y="928740"/>
            <a:ext cx="8403769"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424533" y="1414593"/>
            <a:ext cx="8028892" cy="4093428"/>
          </a:xfrm>
          <a:prstGeom prst="rect">
            <a:avLst/>
          </a:prstGeom>
          <a:noFill/>
        </p:spPr>
        <p:txBody>
          <a:bodyPr wrap="square" lIns="91440" tIns="45720" rIns="91440" bIns="45720" rtlCol="0" anchor="t">
            <a:spAutoFit/>
          </a:bodyPr>
          <a:lstStyle/>
          <a:p>
            <a:pPr algn="just"/>
            <a:r>
              <a:rPr lang="en-US" sz="2000" b="1">
                <a:latin typeface="Arial"/>
                <a:cs typeface="Arial"/>
              </a:rPr>
              <a:t>2. Habitual purchase decisions and loyalty</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     Loyalty</a:t>
            </a:r>
            <a:endParaRPr lang="en-US" sz="2000">
              <a:latin typeface="Arial"/>
              <a:cs typeface="Arial"/>
            </a:endParaRPr>
          </a:p>
          <a:p>
            <a:pPr algn="just"/>
            <a:r>
              <a:rPr lang="en-US" sz="2000">
                <a:latin typeface="Arial"/>
                <a:cs typeface="Arial"/>
              </a:rPr>
              <a:t>‘Loyalty’ means faithfulness. It means undeserving devotion. In the consumer context, loyalty consists of two categories:</a:t>
            </a:r>
            <a:endParaRPr lang="en-US"/>
          </a:p>
          <a:p>
            <a:pPr algn="just"/>
            <a:endParaRPr lang="en-US" sz="2000">
              <a:latin typeface="Arial"/>
              <a:cs typeface="Arial"/>
            </a:endParaRPr>
          </a:p>
          <a:p>
            <a:pPr algn="just"/>
            <a:endParaRPr lang="en-US" sz="2000" b="1"/>
          </a:p>
          <a:p>
            <a:pPr marL="285750" indent="-285750" algn="just">
              <a:buFont typeface="Arial"/>
              <a:buChar char="•"/>
            </a:pPr>
            <a:endParaRPr lang="en-US" sz="2000"/>
          </a:p>
          <a:p>
            <a:pPr algn="just"/>
            <a:endParaRPr lang="en-US" sz="2000" b="1"/>
          </a:p>
          <a:p>
            <a:pPr algn="just"/>
            <a:endParaRPr lang="en-US" sz="2000" b="1"/>
          </a:p>
          <a:p>
            <a:pPr algn="just"/>
            <a:endParaRPr lang="en-US" sz="2000">
              <a:latin typeface="Arial"/>
              <a:cs typeface="Arial"/>
            </a:endParaRPr>
          </a:p>
          <a:p>
            <a:pPr algn="just"/>
            <a:endParaRPr lang="en-US" sz="2000">
              <a:latin typeface="Arial"/>
              <a:cs typeface="Arial"/>
            </a:endParaRPr>
          </a:p>
          <a:p>
            <a:pPr algn="just"/>
            <a:r>
              <a:rPr lang="en-US" sz="2000" b="1">
                <a:latin typeface="Arial"/>
                <a:cs typeface="Arial"/>
              </a:rPr>
              <a:t>     </a:t>
            </a:r>
            <a:endParaRPr lang="en-US" sz="2000">
              <a:latin typeface="Arial"/>
              <a:cs typeface="Arial"/>
            </a:endParaRPr>
          </a:p>
        </p:txBody>
      </p:sp>
      <p:pic>
        <p:nvPicPr>
          <p:cNvPr id="6" name="Graphic 5" descr="Bookmark with solid fill">
            <a:extLst>
              <a:ext uri="{FF2B5EF4-FFF2-40B4-BE49-F238E27FC236}">
                <a16:creationId xmlns:a16="http://schemas.microsoft.com/office/drawing/2014/main" id="{C1C69F69-079B-8573-D336-9F94402789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19" y="2051649"/>
            <a:ext cx="439948" cy="396816"/>
          </a:xfrm>
          <a:prstGeom prst="rect">
            <a:avLst/>
          </a:prstGeom>
        </p:spPr>
      </p:pic>
      <p:sp>
        <p:nvSpPr>
          <p:cNvPr id="8" name="Rectangle 7">
            <a:extLst>
              <a:ext uri="{FF2B5EF4-FFF2-40B4-BE49-F238E27FC236}">
                <a16:creationId xmlns:a16="http://schemas.microsoft.com/office/drawing/2014/main" id="{BB457C30-3F17-2CBD-7AE2-33A9864ECA20}"/>
              </a:ext>
            </a:extLst>
          </p:cNvPr>
          <p:cNvSpPr/>
          <p:nvPr/>
        </p:nvSpPr>
        <p:spPr>
          <a:xfrm>
            <a:off x="739587" y="3126441"/>
            <a:ext cx="3335546" cy="2875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rPr>
              <a:t>Attitudinal loyalty</a:t>
            </a:r>
            <a:endParaRPr lang="en-US" sz="2000" b="1">
              <a:solidFill>
                <a:schemeClr val="tx1"/>
              </a:solidFill>
              <a:cs typeface="Arial"/>
            </a:endParaRPr>
          </a:p>
          <a:p>
            <a:endParaRPr lang="en-US" sz="2000" b="1">
              <a:solidFill>
                <a:schemeClr val="tx1"/>
              </a:solidFill>
              <a:ea typeface="+mn-lt"/>
              <a:cs typeface="+mn-lt"/>
            </a:endParaRPr>
          </a:p>
          <a:p>
            <a:r>
              <a:rPr lang="en-US" sz="2000">
                <a:solidFill>
                  <a:schemeClr val="tx1"/>
                </a:solidFill>
                <a:ea typeface="+mn-lt"/>
                <a:cs typeface="+mn-lt"/>
              </a:rPr>
              <a:t>It reflects consumer preference and can be measured through satisfaction surveys, interviews, focus groups, etc.</a:t>
            </a:r>
            <a:endParaRPr lang="en-US" sz="2000">
              <a:solidFill>
                <a:schemeClr val="tx1"/>
              </a:solidFill>
              <a:cs typeface="Arial"/>
            </a:endParaRPr>
          </a:p>
          <a:p>
            <a:pPr algn="ctr"/>
            <a:endParaRPr lang="en-US">
              <a:cs typeface="Arial"/>
            </a:endParaRPr>
          </a:p>
        </p:txBody>
      </p:sp>
      <p:sp>
        <p:nvSpPr>
          <p:cNvPr id="10" name="Rectangle 9">
            <a:extLst>
              <a:ext uri="{FF2B5EF4-FFF2-40B4-BE49-F238E27FC236}">
                <a16:creationId xmlns:a16="http://schemas.microsoft.com/office/drawing/2014/main" id="{2936D923-3FE3-0746-A894-6B16AF16358D}"/>
              </a:ext>
            </a:extLst>
          </p:cNvPr>
          <p:cNvSpPr/>
          <p:nvPr/>
        </p:nvSpPr>
        <p:spPr>
          <a:xfrm>
            <a:off x="4520832" y="3126440"/>
            <a:ext cx="3335546" cy="2875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a:solidFill>
                <a:schemeClr val="tx1"/>
              </a:solidFill>
            </a:endParaRPr>
          </a:p>
          <a:p>
            <a:r>
              <a:rPr lang="en-US" sz="2000" b="1">
                <a:solidFill>
                  <a:schemeClr val="tx1"/>
                </a:solidFill>
              </a:rPr>
              <a:t>Behavioral loyalty</a:t>
            </a:r>
            <a:endParaRPr lang="en-US" sz="2000">
              <a:solidFill>
                <a:schemeClr val="tx1"/>
              </a:solidFill>
              <a:cs typeface="Arial"/>
            </a:endParaRPr>
          </a:p>
          <a:p>
            <a:endParaRPr lang="en-US" sz="2000" b="1">
              <a:solidFill>
                <a:schemeClr val="tx1"/>
              </a:solidFill>
              <a:ea typeface="+mn-lt"/>
              <a:cs typeface="+mn-lt"/>
            </a:endParaRPr>
          </a:p>
          <a:p>
            <a:r>
              <a:rPr lang="en-US" sz="2000">
                <a:solidFill>
                  <a:schemeClr val="tx1"/>
                </a:solidFill>
                <a:ea typeface="+mn-lt"/>
                <a:cs typeface="+mn-lt"/>
              </a:rPr>
              <a:t>It reflects habitual purchases made without much cognitive thought and can be measured by examining purchase or transaction records.</a:t>
            </a:r>
            <a:endParaRPr lang="en-US">
              <a:solidFill>
                <a:schemeClr val="tx1"/>
              </a:solidFill>
              <a:ea typeface="+mn-lt"/>
              <a:cs typeface="+mn-lt"/>
            </a:endParaRPr>
          </a:p>
          <a:p>
            <a:endParaRPr lang="en-US" sz="2000" b="1">
              <a:solidFill>
                <a:schemeClr val="tx1"/>
              </a:solidFill>
              <a:cs typeface="Arial"/>
            </a:endParaRPr>
          </a:p>
          <a:p>
            <a:pPr algn="ctr"/>
            <a:endParaRPr lang="en-US">
              <a:cs typeface="Arial"/>
            </a:endParaRPr>
          </a:p>
        </p:txBody>
      </p:sp>
    </p:spTree>
    <p:extLst>
      <p:ext uri="{BB962C8B-B14F-4D97-AF65-F5344CB8AC3E}">
        <p14:creationId xmlns:p14="http://schemas.microsoft.com/office/powerpoint/2010/main" val="66825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 </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4148269" y="1759650"/>
            <a:ext cx="4448930" cy="3170099"/>
          </a:xfrm>
          <a:prstGeom prst="rect">
            <a:avLst/>
          </a:prstGeom>
          <a:noFill/>
        </p:spPr>
        <p:txBody>
          <a:bodyPr wrap="square" lIns="91440" tIns="45720" rIns="91440" bIns="45720" rtlCol="0" anchor="t">
            <a:spAutoFit/>
          </a:bodyPr>
          <a:lstStyle/>
          <a:p>
            <a:pPr algn="just"/>
            <a:endParaRPr lang="en-US" sz="2000" b="1">
              <a:latin typeface="Arial"/>
              <a:cs typeface="Arial"/>
            </a:endParaRPr>
          </a:p>
          <a:p>
            <a:pPr algn="just"/>
            <a:endParaRPr lang="en-US" sz="2000" b="1">
              <a:latin typeface="Arial"/>
              <a:cs typeface="Arial"/>
            </a:endParaRPr>
          </a:p>
          <a:p>
            <a:pPr algn="just"/>
            <a:endParaRPr lang="en-US" sz="2000"/>
          </a:p>
          <a:p>
            <a:pPr algn="just"/>
            <a:r>
              <a:rPr lang="en-US" sz="2000">
                <a:latin typeface="Arial"/>
                <a:cs typeface="Arial"/>
              </a:rPr>
              <a:t>Using these two forms of loyalty, Dick and </a:t>
            </a:r>
            <a:r>
              <a:rPr lang="en-US" sz="2000" err="1">
                <a:latin typeface="Arial"/>
                <a:cs typeface="Arial"/>
              </a:rPr>
              <a:t>Basu</a:t>
            </a:r>
            <a:r>
              <a:rPr lang="en-US" sz="2000">
                <a:latin typeface="Arial"/>
                <a:cs typeface="Arial"/>
              </a:rPr>
              <a:t> (1994) define a framework with relative attitude (</a:t>
            </a:r>
            <a:r>
              <a:rPr lang="en-US" sz="2000" err="1">
                <a:latin typeface="Arial"/>
                <a:cs typeface="Arial"/>
              </a:rPr>
              <a:t>ie</a:t>
            </a:r>
            <a:r>
              <a:rPr lang="en-US" sz="2000">
                <a:latin typeface="Arial"/>
                <a:cs typeface="Arial"/>
              </a:rPr>
              <a:t>, attitudinal loyalty) and repeat patronage (</a:t>
            </a:r>
            <a:r>
              <a:rPr lang="en-US" sz="2000" err="1">
                <a:latin typeface="Arial"/>
                <a:cs typeface="Arial"/>
              </a:rPr>
              <a:t>ie</a:t>
            </a:r>
            <a:r>
              <a:rPr lang="en-US" sz="2000">
                <a:latin typeface="Arial"/>
                <a:cs typeface="Arial"/>
              </a:rPr>
              <a:t>, </a:t>
            </a:r>
            <a:r>
              <a:rPr lang="en-US" sz="2000" err="1">
                <a:latin typeface="Arial"/>
                <a:cs typeface="Arial"/>
              </a:rPr>
              <a:t>behavioural</a:t>
            </a:r>
            <a:r>
              <a:rPr lang="en-US" sz="2000">
                <a:latin typeface="Arial"/>
                <a:cs typeface="Arial"/>
              </a:rPr>
              <a:t> loyalty) as dimensions. The result is a two-by-two typology with four types of consumer loyalty.</a:t>
            </a:r>
            <a:endParaRPr lang="en-US"/>
          </a:p>
        </p:txBody>
      </p:sp>
      <p:pic>
        <p:nvPicPr>
          <p:cNvPr id="2" name="Picture 10">
            <a:extLst>
              <a:ext uri="{FF2B5EF4-FFF2-40B4-BE49-F238E27FC236}">
                <a16:creationId xmlns:a16="http://schemas.microsoft.com/office/drawing/2014/main" id="{3A35DF64-BF9C-94C4-27C9-C7C4A03E086D}"/>
              </a:ext>
            </a:extLst>
          </p:cNvPr>
          <p:cNvPicPr>
            <a:picLocks noChangeAspect="1"/>
          </p:cNvPicPr>
          <p:nvPr/>
        </p:nvPicPr>
        <p:blipFill>
          <a:blip r:embed="rId2"/>
          <a:stretch>
            <a:fillRect/>
          </a:stretch>
        </p:blipFill>
        <p:spPr>
          <a:xfrm>
            <a:off x="353683" y="2506491"/>
            <a:ext cx="3807124" cy="3397770"/>
          </a:xfrm>
          <a:prstGeom prst="rect">
            <a:avLst/>
          </a:prstGeom>
        </p:spPr>
      </p:pic>
      <p:sp>
        <p:nvSpPr>
          <p:cNvPr id="11" name="TextBox 10">
            <a:extLst>
              <a:ext uri="{FF2B5EF4-FFF2-40B4-BE49-F238E27FC236}">
                <a16:creationId xmlns:a16="http://schemas.microsoft.com/office/drawing/2014/main" id="{4FABC690-D047-F40F-B80B-636BE1564B96}"/>
              </a:ext>
            </a:extLst>
          </p:cNvPr>
          <p:cNvSpPr txBox="1"/>
          <p:nvPr/>
        </p:nvSpPr>
        <p:spPr>
          <a:xfrm>
            <a:off x="366417" y="1604476"/>
            <a:ext cx="8418146" cy="2246769"/>
          </a:xfrm>
          <a:prstGeom prst="rect">
            <a:avLst/>
          </a:prstGeom>
          <a:noFill/>
        </p:spPr>
        <p:txBody>
          <a:bodyPr wrap="square" lIns="91440" tIns="45720" rIns="91440" bIns="45720" rtlCol="0" anchor="t">
            <a:spAutoFit/>
          </a:bodyPr>
          <a:lstStyle/>
          <a:p>
            <a:r>
              <a:rPr lang="en-US" sz="2000" b="1">
                <a:latin typeface="Arial"/>
                <a:cs typeface="Arial"/>
              </a:rPr>
              <a:t>2. Habitual purchase decisions and loyalty</a:t>
            </a:r>
            <a:endParaRPr lang="en-US" sz="2000">
              <a:latin typeface="Arial"/>
              <a:cs typeface="Arial"/>
            </a:endParaRPr>
          </a:p>
          <a:p>
            <a:endParaRPr lang="en-US" sz="2400" b="1">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Tree>
    <p:extLst>
      <p:ext uri="{BB962C8B-B14F-4D97-AF65-F5344CB8AC3E}">
        <p14:creationId xmlns:p14="http://schemas.microsoft.com/office/powerpoint/2010/main" val="147315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385839"/>
            <a:ext cx="8244552" cy="4678204"/>
          </a:xfrm>
          <a:prstGeom prst="rect">
            <a:avLst/>
          </a:prstGeom>
          <a:noFill/>
        </p:spPr>
        <p:txBody>
          <a:bodyPr wrap="square" lIns="91440" tIns="45720" rIns="91440" bIns="45720" rtlCol="0" anchor="t">
            <a:spAutoFit/>
          </a:bodyPr>
          <a:lstStyle/>
          <a:p>
            <a:pPr algn="just"/>
            <a:r>
              <a:rPr lang="en-US" sz="2000" b="1">
                <a:latin typeface="Arial"/>
                <a:cs typeface="Arial"/>
              </a:rPr>
              <a:t>2. Habitual purchase decisions and loyalty</a:t>
            </a:r>
            <a:endParaRPr lang="en-US"/>
          </a:p>
          <a:p>
            <a:pPr algn="just"/>
            <a:br>
              <a:rPr lang="en-US"/>
            </a:br>
            <a:r>
              <a:rPr lang="en-US" sz="2000" b="1">
                <a:latin typeface="Arial"/>
                <a:cs typeface="Arial"/>
              </a:rPr>
              <a:t>Loyalty</a:t>
            </a:r>
            <a:endParaRPr lang="en-US" sz="2000">
              <a:latin typeface="Arial"/>
              <a:cs typeface="Arial"/>
            </a:endParaRPr>
          </a:p>
          <a:p>
            <a:pPr algn="just"/>
            <a:r>
              <a:rPr lang="en-US" sz="2000">
                <a:latin typeface="Arial"/>
                <a:cs typeface="Arial"/>
              </a:rPr>
              <a:t>A ‘true loyal’ customer is one that has a relatively positive attitude towards the brand and is a repeat customer. For example, many pubs in England have truly loyal customers that simply love the pub, its staff and atmosphere and frequent the pub several times a week.</a:t>
            </a:r>
            <a:endParaRPr lang="en-US" sz="2000"/>
          </a:p>
          <a:p>
            <a:pPr algn="just"/>
            <a:endParaRPr lang="en-US" sz="2000"/>
          </a:p>
          <a:p>
            <a:pPr algn="just"/>
            <a:r>
              <a:rPr lang="en-US" sz="2000" b="1">
                <a:latin typeface="Arial"/>
                <a:cs typeface="Arial"/>
              </a:rPr>
              <a:t>Spurious loyalty</a:t>
            </a:r>
            <a:endParaRPr lang="en-US" sz="2000">
              <a:latin typeface="Arial"/>
              <a:cs typeface="Arial"/>
            </a:endParaRPr>
          </a:p>
          <a:p>
            <a:pPr algn="just"/>
            <a:r>
              <a:rPr lang="en-US" sz="2000">
                <a:latin typeface="Arial"/>
                <a:cs typeface="Arial"/>
              </a:rPr>
              <a:t>A ‘spurious loyal’ customer is one that might not care about a brand (</a:t>
            </a:r>
            <a:r>
              <a:rPr lang="en-US" sz="2000" err="1">
                <a:latin typeface="Arial"/>
                <a:cs typeface="Arial"/>
              </a:rPr>
              <a:t>ie</a:t>
            </a:r>
            <a:r>
              <a:rPr lang="en-US" sz="2000">
                <a:latin typeface="Arial"/>
                <a:cs typeface="Arial"/>
              </a:rPr>
              <a:t>, low relative attitude), but buys the brand because of some other matter. For example, you might go to the closest supermarket even if you don’t like that supermarket because it is convenient.</a:t>
            </a:r>
            <a:endParaRPr lang="en-US">
              <a:latin typeface="Arial"/>
              <a:cs typeface="Arial"/>
            </a:endParaRPr>
          </a:p>
          <a:p>
            <a:pPr algn="just"/>
            <a:endParaRPr lang="en-US" sz="2000"/>
          </a:p>
          <a:p>
            <a:pPr algn="just"/>
            <a:endParaRPr lang="en-US" sz="2000"/>
          </a:p>
        </p:txBody>
      </p:sp>
    </p:spTree>
    <p:extLst>
      <p:ext uri="{BB962C8B-B14F-4D97-AF65-F5344CB8AC3E}">
        <p14:creationId xmlns:p14="http://schemas.microsoft.com/office/powerpoint/2010/main" val="93991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299575"/>
            <a:ext cx="8244552" cy="6494085"/>
          </a:xfrm>
          <a:prstGeom prst="rect">
            <a:avLst/>
          </a:prstGeom>
          <a:noFill/>
        </p:spPr>
        <p:txBody>
          <a:bodyPr wrap="square" lIns="91440" tIns="45720" rIns="91440" bIns="45720" rtlCol="0" anchor="t">
            <a:spAutoFit/>
          </a:bodyPr>
          <a:lstStyle/>
          <a:p>
            <a:pPr algn="just"/>
            <a:r>
              <a:rPr lang="en-US" sz="2000" b="1">
                <a:latin typeface="Arial"/>
                <a:cs typeface="Arial"/>
              </a:rPr>
              <a:t>2. Habitual purchase decisions and loyalty</a:t>
            </a:r>
            <a:endParaRPr lang="en-US"/>
          </a:p>
          <a:p>
            <a:pPr algn="just"/>
            <a:endParaRPr lang="en-US"/>
          </a:p>
          <a:p>
            <a:pPr algn="just"/>
            <a:r>
              <a:rPr lang="en-US" sz="2000" b="1">
                <a:latin typeface="Arial"/>
                <a:cs typeface="Arial"/>
              </a:rPr>
              <a:t>Latent loyalty</a:t>
            </a:r>
            <a:endParaRPr lang="en-US" sz="2000">
              <a:latin typeface="Arial"/>
              <a:cs typeface="Arial"/>
            </a:endParaRPr>
          </a:p>
          <a:p>
            <a:pPr algn="just"/>
            <a:r>
              <a:rPr lang="en-US" sz="2000">
                <a:latin typeface="Arial"/>
                <a:cs typeface="Arial"/>
              </a:rPr>
              <a:t>A ‘latent loyal’ customer is one that is hidden from the brand, as they have a high relative attitude but for some reason cannot buy the brand. For example, many people love the Ferrari brand, but only few can actually buy it due to financial resource limitations.</a:t>
            </a:r>
          </a:p>
          <a:p>
            <a:pPr algn="just"/>
            <a:endParaRPr lang="en-US" sz="2000"/>
          </a:p>
          <a:p>
            <a:pPr algn="just"/>
            <a:r>
              <a:rPr lang="en-US" sz="2000" b="1">
                <a:latin typeface="Arial"/>
                <a:cs typeface="Arial"/>
              </a:rPr>
              <a:t>No loyalty</a:t>
            </a:r>
            <a:endParaRPr lang="en-US" sz="2000">
              <a:latin typeface="Arial"/>
              <a:cs typeface="Arial"/>
            </a:endParaRPr>
          </a:p>
          <a:p>
            <a:pPr algn="just"/>
            <a:r>
              <a:rPr lang="en-US" sz="2000">
                <a:latin typeface="Arial"/>
                <a:cs typeface="Arial"/>
              </a:rPr>
              <a:t>A ‘non-loyal’ consumer does not have an attitude or a relatively negative attitude towards the brand and does not buy the brand at all or frequently. This consumer may be loyal to a different brand or perhaps like to switch between brands. For example, the toilet paper industry does not see a lot of loyal customers as it is close to a commodity and consumers may buy a particular brand only because of a price promotion or convenience (</a:t>
            </a:r>
            <a:r>
              <a:rPr lang="en-US" sz="2000" err="1">
                <a:latin typeface="Arial"/>
                <a:cs typeface="Arial"/>
              </a:rPr>
              <a:t>ie</a:t>
            </a:r>
            <a:r>
              <a:rPr lang="en-US" sz="2000">
                <a:latin typeface="Arial"/>
                <a:cs typeface="Arial"/>
              </a:rPr>
              <a:t>, it was the only brand on offer at the corner shop).</a:t>
            </a:r>
          </a:p>
          <a:p>
            <a:pPr algn="just"/>
            <a:br>
              <a:rPr lang="en-US"/>
            </a:br>
            <a:endParaRPr lang="en-US" sz="2000" b="1">
              <a:latin typeface="Arial"/>
              <a:cs typeface="Arial"/>
            </a:endParaRPr>
          </a:p>
          <a:p>
            <a:pPr algn="just"/>
            <a:endParaRPr lang="en-US" sz="2000"/>
          </a:p>
          <a:p>
            <a:pPr algn="just"/>
            <a:endParaRPr lang="en-US" sz="2000"/>
          </a:p>
        </p:txBody>
      </p:sp>
    </p:spTree>
    <p:extLst>
      <p:ext uri="{BB962C8B-B14F-4D97-AF65-F5344CB8AC3E}">
        <p14:creationId xmlns:p14="http://schemas.microsoft.com/office/powerpoint/2010/main" val="195865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2: Introduction </a:t>
            </a:r>
            <a:endParaRPr lang="en-US" dirty="0"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57726"/>
            <a:ext cx="8244552" cy="4401205"/>
          </a:xfrm>
          <a:prstGeom prst="rect">
            <a:avLst/>
          </a:prstGeom>
          <a:noFill/>
        </p:spPr>
        <p:txBody>
          <a:bodyPr wrap="square" lIns="91440" tIns="45720" rIns="91440" bIns="45720" rtlCol="0" anchor="t">
            <a:spAutoFit/>
          </a:bodyPr>
          <a:lstStyle/>
          <a:p>
            <a:pPr algn="just"/>
            <a:r>
              <a:rPr lang="en-US" sz="2000" b="1">
                <a:latin typeface="Arial"/>
                <a:cs typeface="Arial"/>
              </a:rPr>
              <a:t>2. Habitual purchase decisions and loyalty</a:t>
            </a:r>
            <a:endParaRPr lang="en-US"/>
          </a:p>
          <a:p>
            <a:pPr algn="just"/>
            <a:endParaRPr lang="en-US" sz="2000"/>
          </a:p>
          <a:p>
            <a:pPr algn="just"/>
            <a:r>
              <a:rPr lang="en-US" sz="2000" b="1">
                <a:latin typeface="Arial"/>
                <a:cs typeface="Arial"/>
              </a:rPr>
              <a:t>Habitual decisions and loyalty</a:t>
            </a:r>
            <a:endParaRPr lang="en-US" sz="2000">
              <a:latin typeface="Arial"/>
              <a:cs typeface="Arial"/>
            </a:endParaRPr>
          </a:p>
          <a:p>
            <a:pPr algn="just"/>
            <a:endParaRPr lang="en-US" sz="2000" b="1">
              <a:latin typeface="Arial"/>
              <a:cs typeface="Arial"/>
            </a:endParaRPr>
          </a:p>
          <a:p>
            <a:pPr algn="just"/>
            <a:r>
              <a:rPr lang="en-US" sz="2000">
                <a:latin typeface="Arial"/>
                <a:cs typeface="Arial"/>
              </a:rPr>
              <a:t>East et al. (2005) measured attitude and past patronage and predicted recommendation and retention. The authors shared the following findings:</a:t>
            </a:r>
            <a:endParaRPr lang="en-US" sz="2000"/>
          </a:p>
          <a:p>
            <a:pPr marL="285750" indent="-285750" algn="just">
              <a:buFont typeface="Arial"/>
              <a:buChar char="•"/>
            </a:pPr>
            <a:r>
              <a:rPr lang="en-US" sz="2000">
                <a:latin typeface="Arial"/>
                <a:cs typeface="Arial"/>
              </a:rPr>
              <a:t>Attitude predicted recommendation and hardly predicted retention.</a:t>
            </a:r>
            <a:endParaRPr lang="en-US" sz="2000"/>
          </a:p>
          <a:p>
            <a:pPr marL="285750" indent="-285750" algn="just">
              <a:buFont typeface="Arial"/>
              <a:buChar char="•"/>
            </a:pPr>
            <a:r>
              <a:rPr lang="en-US" sz="2000">
                <a:latin typeface="Arial"/>
                <a:cs typeface="Arial"/>
              </a:rPr>
              <a:t>Past patronage predicted retention but not recommendation.</a:t>
            </a:r>
            <a:endParaRPr lang="en-US" sz="2000"/>
          </a:p>
          <a:p>
            <a:pPr algn="just"/>
            <a:r>
              <a:rPr lang="en-US" sz="2000">
                <a:latin typeface="Arial"/>
                <a:cs typeface="Arial"/>
              </a:rPr>
              <a:t>According to this study, therefore, different forms of loyalty can be identified:</a:t>
            </a:r>
            <a:endParaRPr lang="en-US" sz="2000"/>
          </a:p>
          <a:p>
            <a:pPr marL="285750" indent="-285750" algn="just">
              <a:buFont typeface="Arial"/>
              <a:buChar char="•"/>
            </a:pPr>
            <a:r>
              <a:rPr lang="en-US" sz="2000">
                <a:latin typeface="Arial"/>
                <a:cs typeface="Arial"/>
              </a:rPr>
              <a:t>those that are based on the different cognitive processes</a:t>
            </a:r>
            <a:endParaRPr lang="en-US" sz="2000"/>
          </a:p>
          <a:p>
            <a:pPr marL="285750" indent="-285750" algn="just">
              <a:buFont typeface="Arial"/>
              <a:buChar char="•"/>
            </a:pPr>
            <a:r>
              <a:rPr lang="en-US" sz="2000">
                <a:latin typeface="Arial"/>
                <a:cs typeface="Arial"/>
              </a:rPr>
              <a:t>those only loosely related to each other.</a:t>
            </a:r>
            <a:endParaRPr lang="en-US" sz="2000"/>
          </a:p>
          <a:p>
            <a:pPr algn="just"/>
            <a:endParaRPr lang="en-US" sz="2000"/>
          </a:p>
        </p:txBody>
      </p:sp>
    </p:spTree>
    <p:extLst>
      <p:ext uri="{BB962C8B-B14F-4D97-AF65-F5344CB8AC3E}">
        <p14:creationId xmlns:p14="http://schemas.microsoft.com/office/powerpoint/2010/main" val="78489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1" y="943117"/>
            <a:ext cx="8418146" cy="1938992"/>
          </a:xfrm>
          <a:prstGeom prst="rect">
            <a:avLst/>
          </a:prstGeom>
          <a:noFill/>
        </p:spPr>
        <p:txBody>
          <a:bodyPr wrap="square" lIns="91440" tIns="45720" rIns="91440" bIns="45720" rtlCol="0" anchor="t">
            <a:spAutoFit/>
          </a:bodyPr>
          <a:lstStyle/>
          <a:p>
            <a:r>
              <a:rPr lang="en-US" sz="2400" b="1">
                <a:latin typeface="Arial"/>
                <a:cs typeface="Arial"/>
              </a:rPr>
              <a:t>1.4 Models of purchase: The habit model</a:t>
            </a:r>
            <a:endParaRPr lang="en-US" sz="2400">
              <a:latin typeface="Arial"/>
              <a:cs typeface="Arial"/>
            </a:endParaRPr>
          </a:p>
          <a:p>
            <a:endParaRPr lang="en-US" sz="2400" b="1">
              <a:latin typeface="Arial"/>
              <a:cs typeface="Arial"/>
            </a:endParaRPr>
          </a:p>
          <a:p>
            <a:endParaRPr lang="en-US" sz="2400" b="1">
              <a:latin typeface="Arial"/>
              <a:cs typeface="Arial"/>
            </a:endParaRPr>
          </a:p>
          <a:p>
            <a:endParaRPr lang="en-US" sz="2400" b="1"/>
          </a:p>
          <a:p>
            <a:endParaRPr lang="en-US" sz="2400" b="1">
              <a:latin typeface="Arial"/>
              <a:cs typeface="Arial"/>
            </a:endParaRPr>
          </a:p>
        </p:txBody>
      </p:sp>
      <p:sp>
        <p:nvSpPr>
          <p:cNvPr id="7" name="TextBox 6">
            <a:extLst>
              <a:ext uri="{FF2B5EF4-FFF2-40B4-BE49-F238E27FC236}">
                <a16:creationId xmlns:a16="http://schemas.microsoft.com/office/drawing/2014/main" id="{7EBA17EC-68BE-5A68-472A-4B0E6C21DA87}"/>
              </a:ext>
            </a:extLst>
          </p:cNvPr>
          <p:cNvSpPr txBox="1"/>
          <p:nvPr/>
        </p:nvSpPr>
        <p:spPr>
          <a:xfrm>
            <a:off x="356219" y="160218"/>
            <a:ext cx="6355156"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2: Introduction</a:t>
            </a:r>
            <a:endParaRPr lang="en-US" err="1"/>
          </a:p>
        </p:txBody>
      </p:sp>
      <p:sp>
        <p:nvSpPr>
          <p:cNvPr id="9" name="TextBox 8">
            <a:extLst>
              <a:ext uri="{FF2B5EF4-FFF2-40B4-BE49-F238E27FC236}">
                <a16:creationId xmlns:a16="http://schemas.microsoft.com/office/drawing/2014/main" id="{F5544383-E7DE-004E-E6F9-8DAAE6F8BBB7}"/>
              </a:ext>
            </a:extLst>
          </p:cNvPr>
          <p:cNvSpPr txBox="1"/>
          <p:nvPr/>
        </p:nvSpPr>
        <p:spPr>
          <a:xfrm>
            <a:off x="352647" y="1457726"/>
            <a:ext cx="8244552" cy="4093428"/>
          </a:xfrm>
          <a:prstGeom prst="rect">
            <a:avLst/>
          </a:prstGeom>
          <a:noFill/>
        </p:spPr>
        <p:txBody>
          <a:bodyPr wrap="square" lIns="91440" tIns="45720" rIns="91440" bIns="45720" rtlCol="0" anchor="t">
            <a:spAutoFit/>
          </a:bodyPr>
          <a:lstStyle/>
          <a:p>
            <a:pPr algn="just"/>
            <a:r>
              <a:rPr lang="en-US" sz="2000" b="1">
                <a:latin typeface="Arial"/>
                <a:cs typeface="Arial"/>
              </a:rPr>
              <a:t>3. What is customer tenure?</a:t>
            </a:r>
            <a:endParaRPr lang="en-US" sz="2000">
              <a:latin typeface="Arial"/>
              <a:cs typeface="Arial"/>
            </a:endParaRPr>
          </a:p>
          <a:p>
            <a:pPr algn="just"/>
            <a:endParaRPr lang="en-US" sz="2000" b="1">
              <a:latin typeface="Arial"/>
              <a:cs typeface="Arial"/>
            </a:endParaRPr>
          </a:p>
          <a:p>
            <a:pPr algn="just"/>
            <a:r>
              <a:rPr lang="en-US" sz="2000" b="1">
                <a:latin typeface="Arial"/>
                <a:cs typeface="Arial"/>
              </a:rPr>
              <a:t>       Customer tenure</a:t>
            </a:r>
            <a:endParaRPr lang="en-US" sz="2000">
              <a:latin typeface="Arial"/>
              <a:cs typeface="Arial"/>
            </a:endParaRPr>
          </a:p>
          <a:p>
            <a:pPr algn="just"/>
            <a:r>
              <a:rPr lang="en-US" sz="2000" err="1">
                <a:latin typeface="Arial"/>
                <a:cs typeface="Arial"/>
              </a:rPr>
              <a:t>Behavioural</a:t>
            </a:r>
            <a:r>
              <a:rPr lang="en-US" sz="2000">
                <a:latin typeface="Arial"/>
                <a:cs typeface="Arial"/>
              </a:rPr>
              <a:t> loyalty is measured by the duration of time that people are customers, known as customer retention or customer tenure.</a:t>
            </a:r>
            <a:endParaRPr lang="en-US">
              <a:latin typeface="Arial"/>
              <a:cs typeface="Arial"/>
            </a:endParaRPr>
          </a:p>
          <a:p>
            <a:pPr algn="just"/>
            <a:endParaRPr lang="en-US" sz="2000" b="1"/>
          </a:p>
          <a:p>
            <a:pPr algn="just"/>
            <a:r>
              <a:rPr lang="en-US" sz="2000">
                <a:latin typeface="Arial"/>
                <a:cs typeface="Arial"/>
              </a:rPr>
              <a:t>Relationship marketing was defined by Berry (1983) as ‘attracting, maintaining and enhancing customer relationships’. The main emphasis has been on increasing customer tenure by increasing satisfaction, but there are limits to how much satisfaction can be improved in a competitive environment.</a:t>
            </a:r>
            <a:endParaRPr lang="en-US">
              <a:latin typeface="Arial"/>
              <a:cs typeface="Arial"/>
            </a:endParaRPr>
          </a:p>
          <a:p>
            <a:pPr algn="just"/>
            <a:endParaRPr lang="en-US" sz="2000" b="1"/>
          </a:p>
          <a:p>
            <a:pPr algn="just"/>
            <a:endParaRPr lang="en-US" sz="2000"/>
          </a:p>
        </p:txBody>
      </p:sp>
      <p:pic>
        <p:nvPicPr>
          <p:cNvPr id="6" name="Graphic 5" descr="Bookmark with solid fill">
            <a:extLst>
              <a:ext uri="{FF2B5EF4-FFF2-40B4-BE49-F238E27FC236}">
                <a16:creationId xmlns:a16="http://schemas.microsoft.com/office/drawing/2014/main" id="{857D0353-7C29-AFC2-477F-0669FC358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19" y="2051649"/>
            <a:ext cx="439948" cy="396816"/>
          </a:xfrm>
          <a:prstGeom prst="rect">
            <a:avLst/>
          </a:prstGeom>
        </p:spPr>
      </p:pic>
    </p:spTree>
    <p:extLst>
      <p:ext uri="{BB962C8B-B14F-4D97-AF65-F5344CB8AC3E}">
        <p14:creationId xmlns:p14="http://schemas.microsoft.com/office/powerpoint/2010/main" val="1132989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53</cp:revision>
  <cp:lastPrinted>2020-09-02T06:00:26Z</cp:lastPrinted>
  <dcterms:created xsi:type="dcterms:W3CDTF">2009-07-12T19:40:29Z</dcterms:created>
  <dcterms:modified xsi:type="dcterms:W3CDTF">2023-02-24T22:40:22Z</dcterms:modified>
</cp:coreProperties>
</file>